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85" r:id="rId3"/>
    <p:sldId id="304" r:id="rId4"/>
    <p:sldId id="289" r:id="rId5"/>
    <p:sldId id="292" r:id="rId6"/>
    <p:sldId id="284" r:id="rId7"/>
    <p:sldId id="259" r:id="rId8"/>
    <p:sldId id="301" r:id="rId9"/>
    <p:sldId id="302" r:id="rId10"/>
    <p:sldId id="299" r:id="rId11"/>
    <p:sldId id="300" r:id="rId12"/>
    <p:sldId id="296" r:id="rId13"/>
    <p:sldId id="297" r:id="rId14"/>
    <p:sldId id="294" r:id="rId15"/>
    <p:sldId id="298" r:id="rId16"/>
    <p:sldId id="30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erson Pike" initials="JP" lastIdx="1" clrIdx="0">
    <p:extLst>
      <p:ext uri="{19B8F6BF-5375-455C-9EA6-DF929625EA0E}">
        <p15:presenceInfo xmlns:p15="http://schemas.microsoft.com/office/powerpoint/2012/main" userId="bbd6950373c3ff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7D7D7D"/>
    <a:srgbClr val="C4CBDA"/>
    <a:srgbClr val="C4DEF0"/>
    <a:srgbClr val="F0C4C4"/>
    <a:srgbClr val="4094D0"/>
    <a:srgbClr val="0070C0"/>
    <a:srgbClr val="5983A1"/>
    <a:srgbClr val="00529B"/>
    <a:srgbClr val="E3E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70355" autoAdjust="0"/>
  </p:normalViewPr>
  <p:slideViewPr>
    <p:cSldViewPr snapToGrid="0">
      <p:cViewPr varScale="1">
        <p:scale>
          <a:sx n="93" d="100"/>
          <a:sy n="93" d="100"/>
        </p:scale>
        <p:origin x="1524" y="78"/>
      </p:cViewPr>
      <p:guideLst/>
    </p:cSldViewPr>
  </p:slideViewPr>
  <p:notesTextViewPr>
    <p:cViewPr>
      <p:scale>
        <a:sx n="3" d="2"/>
        <a:sy n="3" d="2"/>
      </p:scale>
      <p:origin x="0" y="-157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7135E-C3D1-9648-908F-B1D8E73F483E}" type="doc">
      <dgm:prSet loTypeId="urn:microsoft.com/office/officeart/2005/8/layout/pyramid3" loCatId="" qsTypeId="urn:microsoft.com/office/officeart/2005/8/quickstyle/simple1" qsCatId="simple" csTypeId="urn:microsoft.com/office/officeart/2005/8/colors/accent5_3" csCatId="accent5" phldr="1"/>
      <dgm:spPr/>
    </dgm:pt>
    <dgm:pt modelId="{666EAE11-893C-5E44-BC20-A631743D46BE}">
      <dgm:prSet phldrT="[Text]"/>
      <dgm:spPr>
        <a:ln>
          <a:noFill/>
        </a:ln>
      </dgm:spPr>
      <dgm:t>
        <a:bodyPr/>
        <a:lstStyle/>
        <a:p>
          <a:r>
            <a:rPr lang="en-US" dirty="0">
              <a:solidFill>
                <a:schemeClr val="bg2"/>
              </a:solidFill>
            </a:rPr>
            <a:t>All Americans with AD</a:t>
          </a:r>
        </a:p>
      </dgm:t>
    </dgm:pt>
    <dgm:pt modelId="{7605C4DF-89FF-904E-9367-AADF9E74F5AD}" type="parTrans" cxnId="{8D2820A8-7213-2549-8894-A512746498F8}">
      <dgm:prSet/>
      <dgm:spPr/>
      <dgm:t>
        <a:bodyPr/>
        <a:lstStyle/>
        <a:p>
          <a:endParaRPr lang="en-US"/>
        </a:p>
      </dgm:t>
    </dgm:pt>
    <dgm:pt modelId="{539BF40F-3C72-534C-80F6-CB4DAE614ACD}" type="sibTrans" cxnId="{8D2820A8-7213-2549-8894-A512746498F8}">
      <dgm:prSet/>
      <dgm:spPr/>
      <dgm:t>
        <a:bodyPr/>
        <a:lstStyle/>
        <a:p>
          <a:endParaRPr lang="en-US"/>
        </a:p>
      </dgm:t>
    </dgm:pt>
    <dgm:pt modelId="{005E0D4B-4447-9E43-A815-D56ECEAE4AB9}">
      <dgm:prSet phldrT="[Text]"/>
      <dgm:spPr>
        <a:ln>
          <a:noFill/>
        </a:ln>
      </dgm:spPr>
      <dgm:t>
        <a:bodyPr/>
        <a:lstStyle/>
        <a:p>
          <a:r>
            <a:rPr lang="en-US" dirty="0">
              <a:solidFill>
                <a:schemeClr val="bg2"/>
              </a:solidFill>
            </a:rPr>
            <a:t>37% diagnosed</a:t>
          </a:r>
        </a:p>
      </dgm:t>
    </dgm:pt>
    <dgm:pt modelId="{6C0DE20A-C94F-C841-8F5B-18F9B233BC6C}" type="parTrans" cxnId="{2C0D4651-9350-FD47-8706-A19502BDF3FB}">
      <dgm:prSet/>
      <dgm:spPr/>
      <dgm:t>
        <a:bodyPr/>
        <a:lstStyle/>
        <a:p>
          <a:endParaRPr lang="en-US"/>
        </a:p>
      </dgm:t>
    </dgm:pt>
    <dgm:pt modelId="{8D0BF333-364B-534B-BE74-42AAED8BB484}" type="sibTrans" cxnId="{2C0D4651-9350-FD47-8706-A19502BDF3FB}">
      <dgm:prSet/>
      <dgm:spPr/>
      <dgm:t>
        <a:bodyPr/>
        <a:lstStyle/>
        <a:p>
          <a:endParaRPr lang="en-US"/>
        </a:p>
      </dgm:t>
    </dgm:pt>
    <dgm:pt modelId="{FB4C003E-F2E1-E84D-8003-59427883A74C}">
      <dgm:prSet phldrT="[Text]"/>
      <dgm:spPr>
        <a:ln>
          <a:noFill/>
        </a:ln>
      </dgm:spPr>
      <dgm:t>
        <a:bodyPr/>
        <a:lstStyle/>
        <a:p>
          <a:r>
            <a:rPr lang="en-US" dirty="0">
              <a:solidFill>
                <a:schemeClr val="bg2"/>
              </a:solidFill>
            </a:rPr>
            <a:t>64% Mild-to-moderate</a:t>
          </a:r>
        </a:p>
      </dgm:t>
    </dgm:pt>
    <dgm:pt modelId="{942403FD-1CE4-0847-A418-299AB0B13ECB}" type="parTrans" cxnId="{457C5188-48B2-7742-97A5-AC15B4716293}">
      <dgm:prSet/>
      <dgm:spPr/>
      <dgm:t>
        <a:bodyPr/>
        <a:lstStyle/>
        <a:p>
          <a:endParaRPr lang="en-US"/>
        </a:p>
      </dgm:t>
    </dgm:pt>
    <dgm:pt modelId="{DF1DD461-CF19-FB46-B566-795AC6248667}" type="sibTrans" cxnId="{457C5188-48B2-7742-97A5-AC15B4716293}">
      <dgm:prSet/>
      <dgm:spPr/>
      <dgm:t>
        <a:bodyPr/>
        <a:lstStyle/>
        <a:p>
          <a:endParaRPr lang="en-US"/>
        </a:p>
      </dgm:t>
    </dgm:pt>
    <dgm:pt modelId="{D33E4E84-92C6-8147-9FE8-8389CC2A9C6C}">
      <dgm:prSet/>
      <dgm:spPr>
        <a:ln>
          <a:noFill/>
        </a:ln>
      </dgm:spPr>
      <dgm:t>
        <a:bodyPr/>
        <a:lstStyle/>
        <a:p>
          <a:r>
            <a:rPr lang="en-US" dirty="0">
              <a:solidFill>
                <a:schemeClr val="bg2"/>
              </a:solidFill>
            </a:rPr>
            <a:t>58.7% poorly controlled</a:t>
          </a:r>
        </a:p>
      </dgm:t>
    </dgm:pt>
    <dgm:pt modelId="{042F94F8-7ADC-1E4F-A5EA-C1EE92FA3ACE}" type="parTrans" cxnId="{C28E38D0-3D30-8646-B277-FBA89ADEC897}">
      <dgm:prSet/>
      <dgm:spPr/>
      <dgm:t>
        <a:bodyPr/>
        <a:lstStyle/>
        <a:p>
          <a:endParaRPr lang="en-US"/>
        </a:p>
      </dgm:t>
    </dgm:pt>
    <dgm:pt modelId="{D94998B0-5823-1A4D-9BC9-5AF6E3A409FA}" type="sibTrans" cxnId="{C28E38D0-3D30-8646-B277-FBA89ADEC897}">
      <dgm:prSet/>
      <dgm:spPr/>
      <dgm:t>
        <a:bodyPr/>
        <a:lstStyle/>
        <a:p>
          <a:endParaRPr lang="en-US"/>
        </a:p>
      </dgm:t>
    </dgm:pt>
    <dgm:pt modelId="{30545196-659B-0C47-A99B-1DD6BB34CE1C}">
      <dgm:prSet/>
      <dgm:spPr>
        <a:ln>
          <a:noFill/>
        </a:ln>
      </dgm:spPr>
      <dgm:t>
        <a:bodyPr/>
        <a:lstStyle/>
        <a:p>
          <a:r>
            <a:rPr lang="en-US" b="0" dirty="0">
              <a:ln w="3175">
                <a:noFill/>
              </a:ln>
              <a:solidFill>
                <a:schemeClr val="tx1">
                  <a:lumMod val="75000"/>
                </a:schemeClr>
              </a:solidFill>
            </a:rPr>
            <a:t>10% adoption rate</a:t>
          </a:r>
        </a:p>
      </dgm:t>
    </dgm:pt>
    <dgm:pt modelId="{A9E72DB5-957E-024C-9050-B941E5312003}" type="parTrans" cxnId="{FDA24625-F36F-BE4F-8FA2-DEDC1FB1F424}">
      <dgm:prSet/>
      <dgm:spPr/>
      <dgm:t>
        <a:bodyPr/>
        <a:lstStyle/>
        <a:p>
          <a:endParaRPr lang="en-US"/>
        </a:p>
      </dgm:t>
    </dgm:pt>
    <dgm:pt modelId="{80083857-15DE-5348-A1C0-19E9E9E4FB2A}" type="sibTrans" cxnId="{FDA24625-F36F-BE4F-8FA2-DEDC1FB1F424}">
      <dgm:prSet/>
      <dgm:spPr/>
      <dgm:t>
        <a:bodyPr/>
        <a:lstStyle/>
        <a:p>
          <a:endParaRPr lang="en-US"/>
        </a:p>
      </dgm:t>
    </dgm:pt>
    <dgm:pt modelId="{C0D7E55E-BF44-1241-83DF-F4A0AA652524}" type="pres">
      <dgm:prSet presAssocID="{FF97135E-C3D1-9648-908F-B1D8E73F483E}" presName="Name0" presStyleCnt="0">
        <dgm:presLayoutVars>
          <dgm:dir/>
          <dgm:animLvl val="lvl"/>
          <dgm:resizeHandles val="exact"/>
        </dgm:presLayoutVars>
      </dgm:prSet>
      <dgm:spPr/>
    </dgm:pt>
    <dgm:pt modelId="{B4806173-AA04-9B4E-85AD-B8A5357B7DE1}" type="pres">
      <dgm:prSet presAssocID="{666EAE11-893C-5E44-BC20-A631743D46BE}" presName="Name8" presStyleCnt="0"/>
      <dgm:spPr/>
    </dgm:pt>
    <dgm:pt modelId="{B496D115-796A-DA42-8ED2-EA1B5E1B7B9D}" type="pres">
      <dgm:prSet presAssocID="{666EAE11-893C-5E44-BC20-A631743D46BE}" presName="level" presStyleLbl="node1" presStyleIdx="0" presStyleCnt="5">
        <dgm:presLayoutVars>
          <dgm:chMax val="1"/>
          <dgm:bulletEnabled val="1"/>
        </dgm:presLayoutVars>
      </dgm:prSet>
      <dgm:spPr/>
    </dgm:pt>
    <dgm:pt modelId="{06844D59-2D1A-1748-9673-28F5C7922DD8}" type="pres">
      <dgm:prSet presAssocID="{666EAE11-893C-5E44-BC20-A631743D46BE}" presName="levelTx" presStyleLbl="revTx" presStyleIdx="0" presStyleCnt="0">
        <dgm:presLayoutVars>
          <dgm:chMax val="1"/>
          <dgm:bulletEnabled val="1"/>
        </dgm:presLayoutVars>
      </dgm:prSet>
      <dgm:spPr/>
    </dgm:pt>
    <dgm:pt modelId="{1B7288E2-A7F4-4C47-9F2E-3B23EFD6DF5E}" type="pres">
      <dgm:prSet presAssocID="{005E0D4B-4447-9E43-A815-D56ECEAE4AB9}" presName="Name8" presStyleCnt="0"/>
      <dgm:spPr/>
    </dgm:pt>
    <dgm:pt modelId="{49881796-2C19-CE46-8455-CF84C919C0EC}" type="pres">
      <dgm:prSet presAssocID="{005E0D4B-4447-9E43-A815-D56ECEAE4AB9}" presName="level" presStyleLbl="node1" presStyleIdx="1" presStyleCnt="5">
        <dgm:presLayoutVars>
          <dgm:chMax val="1"/>
          <dgm:bulletEnabled val="1"/>
        </dgm:presLayoutVars>
      </dgm:prSet>
      <dgm:spPr/>
    </dgm:pt>
    <dgm:pt modelId="{18B5A64F-C054-F545-896C-5AC2D2AE0000}" type="pres">
      <dgm:prSet presAssocID="{005E0D4B-4447-9E43-A815-D56ECEAE4AB9}" presName="levelTx" presStyleLbl="revTx" presStyleIdx="0" presStyleCnt="0">
        <dgm:presLayoutVars>
          <dgm:chMax val="1"/>
          <dgm:bulletEnabled val="1"/>
        </dgm:presLayoutVars>
      </dgm:prSet>
      <dgm:spPr/>
    </dgm:pt>
    <dgm:pt modelId="{8B4336FA-3FAB-3F45-83D2-6077E0F22D04}" type="pres">
      <dgm:prSet presAssocID="{FB4C003E-F2E1-E84D-8003-59427883A74C}" presName="Name8" presStyleCnt="0"/>
      <dgm:spPr/>
    </dgm:pt>
    <dgm:pt modelId="{971FC757-1380-4345-8768-0FA94CF94038}" type="pres">
      <dgm:prSet presAssocID="{FB4C003E-F2E1-E84D-8003-59427883A74C}" presName="level" presStyleLbl="node1" presStyleIdx="2" presStyleCnt="5">
        <dgm:presLayoutVars>
          <dgm:chMax val="1"/>
          <dgm:bulletEnabled val="1"/>
        </dgm:presLayoutVars>
      </dgm:prSet>
      <dgm:spPr/>
    </dgm:pt>
    <dgm:pt modelId="{3207C184-3957-5A4A-9BE3-C2B8E45B5268}" type="pres">
      <dgm:prSet presAssocID="{FB4C003E-F2E1-E84D-8003-59427883A74C}" presName="levelTx" presStyleLbl="revTx" presStyleIdx="0" presStyleCnt="0">
        <dgm:presLayoutVars>
          <dgm:chMax val="1"/>
          <dgm:bulletEnabled val="1"/>
        </dgm:presLayoutVars>
      </dgm:prSet>
      <dgm:spPr/>
    </dgm:pt>
    <dgm:pt modelId="{EA9CA98D-F513-FF44-B6BD-6325E0BA7168}" type="pres">
      <dgm:prSet presAssocID="{D33E4E84-92C6-8147-9FE8-8389CC2A9C6C}" presName="Name8" presStyleCnt="0"/>
      <dgm:spPr/>
    </dgm:pt>
    <dgm:pt modelId="{5CCF9421-81B7-2F4E-9CA4-3F16983DD43C}" type="pres">
      <dgm:prSet presAssocID="{D33E4E84-92C6-8147-9FE8-8389CC2A9C6C}" presName="level" presStyleLbl="node1" presStyleIdx="3" presStyleCnt="5" custLinFactNeighborX="0">
        <dgm:presLayoutVars>
          <dgm:chMax val="1"/>
          <dgm:bulletEnabled val="1"/>
        </dgm:presLayoutVars>
      </dgm:prSet>
      <dgm:spPr/>
    </dgm:pt>
    <dgm:pt modelId="{2A297ECB-580B-804D-93D8-17E7D18C7394}" type="pres">
      <dgm:prSet presAssocID="{D33E4E84-92C6-8147-9FE8-8389CC2A9C6C}" presName="levelTx" presStyleLbl="revTx" presStyleIdx="0" presStyleCnt="0">
        <dgm:presLayoutVars>
          <dgm:chMax val="1"/>
          <dgm:bulletEnabled val="1"/>
        </dgm:presLayoutVars>
      </dgm:prSet>
      <dgm:spPr/>
    </dgm:pt>
    <dgm:pt modelId="{62038E57-8EF9-6947-9E8F-88B4BB326C85}" type="pres">
      <dgm:prSet presAssocID="{30545196-659B-0C47-A99B-1DD6BB34CE1C}" presName="Name8" presStyleCnt="0"/>
      <dgm:spPr/>
    </dgm:pt>
    <dgm:pt modelId="{765F48BC-42CF-4F46-A26E-ACE979981882}" type="pres">
      <dgm:prSet presAssocID="{30545196-659B-0C47-A99B-1DD6BB34CE1C}" presName="level" presStyleLbl="node1" presStyleIdx="4" presStyleCnt="5">
        <dgm:presLayoutVars>
          <dgm:chMax val="1"/>
          <dgm:bulletEnabled val="1"/>
        </dgm:presLayoutVars>
      </dgm:prSet>
      <dgm:spPr/>
    </dgm:pt>
    <dgm:pt modelId="{805A492A-3B10-1C45-9AF2-83D58C6AD5CC}" type="pres">
      <dgm:prSet presAssocID="{30545196-659B-0C47-A99B-1DD6BB34CE1C}" presName="levelTx" presStyleLbl="revTx" presStyleIdx="0" presStyleCnt="0">
        <dgm:presLayoutVars>
          <dgm:chMax val="1"/>
          <dgm:bulletEnabled val="1"/>
        </dgm:presLayoutVars>
      </dgm:prSet>
      <dgm:spPr/>
    </dgm:pt>
  </dgm:ptLst>
  <dgm:cxnLst>
    <dgm:cxn modelId="{B7DE2E07-1CFC-0D48-AC69-B9A4FECE950E}" type="presOf" srcId="{30545196-659B-0C47-A99B-1DD6BB34CE1C}" destId="{765F48BC-42CF-4F46-A26E-ACE979981882}" srcOrd="0" destOrd="0" presId="urn:microsoft.com/office/officeart/2005/8/layout/pyramid3"/>
    <dgm:cxn modelId="{1A4BCC12-7636-BF43-A679-C19D5C689EE3}" type="presOf" srcId="{005E0D4B-4447-9E43-A815-D56ECEAE4AB9}" destId="{18B5A64F-C054-F545-896C-5AC2D2AE0000}" srcOrd="1" destOrd="0" presId="urn:microsoft.com/office/officeart/2005/8/layout/pyramid3"/>
    <dgm:cxn modelId="{F5CFEE15-F25F-3340-BB43-986C7BBAA33A}" type="presOf" srcId="{666EAE11-893C-5E44-BC20-A631743D46BE}" destId="{B496D115-796A-DA42-8ED2-EA1B5E1B7B9D}" srcOrd="0" destOrd="0" presId="urn:microsoft.com/office/officeart/2005/8/layout/pyramid3"/>
    <dgm:cxn modelId="{FDA24625-F36F-BE4F-8FA2-DEDC1FB1F424}" srcId="{FF97135E-C3D1-9648-908F-B1D8E73F483E}" destId="{30545196-659B-0C47-A99B-1DD6BB34CE1C}" srcOrd="4" destOrd="0" parTransId="{A9E72DB5-957E-024C-9050-B941E5312003}" sibTransId="{80083857-15DE-5348-A1C0-19E9E9E4FB2A}"/>
    <dgm:cxn modelId="{A1613134-807C-C24D-86C9-6921319D1382}" type="presOf" srcId="{666EAE11-893C-5E44-BC20-A631743D46BE}" destId="{06844D59-2D1A-1748-9673-28F5C7922DD8}" srcOrd="1" destOrd="0" presId="urn:microsoft.com/office/officeart/2005/8/layout/pyramid3"/>
    <dgm:cxn modelId="{F598055C-2752-6044-97E6-035E803B110F}" type="presOf" srcId="{30545196-659B-0C47-A99B-1DD6BB34CE1C}" destId="{805A492A-3B10-1C45-9AF2-83D58C6AD5CC}" srcOrd="1" destOrd="0" presId="urn:microsoft.com/office/officeart/2005/8/layout/pyramid3"/>
    <dgm:cxn modelId="{7EEB4560-371D-AE4B-9451-F5D06C069AB5}" type="presOf" srcId="{D33E4E84-92C6-8147-9FE8-8389CC2A9C6C}" destId="{2A297ECB-580B-804D-93D8-17E7D18C7394}" srcOrd="1" destOrd="0" presId="urn:microsoft.com/office/officeart/2005/8/layout/pyramid3"/>
    <dgm:cxn modelId="{2DAE5461-9F13-5140-92B0-412D49770697}" type="presOf" srcId="{FF97135E-C3D1-9648-908F-B1D8E73F483E}" destId="{C0D7E55E-BF44-1241-83DF-F4A0AA652524}" srcOrd="0" destOrd="0" presId="urn:microsoft.com/office/officeart/2005/8/layout/pyramid3"/>
    <dgm:cxn modelId="{2B2DE549-D469-8A44-BB16-E9A3F11D2745}" type="presOf" srcId="{005E0D4B-4447-9E43-A815-D56ECEAE4AB9}" destId="{49881796-2C19-CE46-8455-CF84C919C0EC}" srcOrd="0" destOrd="0" presId="urn:microsoft.com/office/officeart/2005/8/layout/pyramid3"/>
    <dgm:cxn modelId="{2C0D4651-9350-FD47-8706-A19502BDF3FB}" srcId="{FF97135E-C3D1-9648-908F-B1D8E73F483E}" destId="{005E0D4B-4447-9E43-A815-D56ECEAE4AB9}" srcOrd="1" destOrd="0" parTransId="{6C0DE20A-C94F-C841-8F5B-18F9B233BC6C}" sibTransId="{8D0BF333-364B-534B-BE74-42AAED8BB484}"/>
    <dgm:cxn modelId="{457C5188-48B2-7742-97A5-AC15B4716293}" srcId="{FF97135E-C3D1-9648-908F-B1D8E73F483E}" destId="{FB4C003E-F2E1-E84D-8003-59427883A74C}" srcOrd="2" destOrd="0" parTransId="{942403FD-1CE4-0847-A418-299AB0B13ECB}" sibTransId="{DF1DD461-CF19-FB46-B566-795AC6248667}"/>
    <dgm:cxn modelId="{8B5EBC92-9408-8C47-A3D8-16B911D56AA6}" type="presOf" srcId="{FB4C003E-F2E1-E84D-8003-59427883A74C}" destId="{971FC757-1380-4345-8768-0FA94CF94038}" srcOrd="0" destOrd="0" presId="urn:microsoft.com/office/officeart/2005/8/layout/pyramid3"/>
    <dgm:cxn modelId="{8D2820A8-7213-2549-8894-A512746498F8}" srcId="{FF97135E-C3D1-9648-908F-B1D8E73F483E}" destId="{666EAE11-893C-5E44-BC20-A631743D46BE}" srcOrd="0" destOrd="0" parTransId="{7605C4DF-89FF-904E-9367-AADF9E74F5AD}" sibTransId="{539BF40F-3C72-534C-80F6-CB4DAE614ACD}"/>
    <dgm:cxn modelId="{C28E38D0-3D30-8646-B277-FBA89ADEC897}" srcId="{FF97135E-C3D1-9648-908F-B1D8E73F483E}" destId="{D33E4E84-92C6-8147-9FE8-8389CC2A9C6C}" srcOrd="3" destOrd="0" parTransId="{042F94F8-7ADC-1E4F-A5EA-C1EE92FA3ACE}" sibTransId="{D94998B0-5823-1A4D-9BC9-5AF6E3A409FA}"/>
    <dgm:cxn modelId="{E3817AD2-3518-2C41-9560-FECCA5CC0698}" type="presOf" srcId="{D33E4E84-92C6-8147-9FE8-8389CC2A9C6C}" destId="{5CCF9421-81B7-2F4E-9CA4-3F16983DD43C}" srcOrd="0" destOrd="0" presId="urn:microsoft.com/office/officeart/2005/8/layout/pyramid3"/>
    <dgm:cxn modelId="{B4264DF3-4A39-974B-B8FF-E02B05C005E8}" type="presOf" srcId="{FB4C003E-F2E1-E84D-8003-59427883A74C}" destId="{3207C184-3957-5A4A-9BE3-C2B8E45B5268}" srcOrd="1" destOrd="0" presId="urn:microsoft.com/office/officeart/2005/8/layout/pyramid3"/>
    <dgm:cxn modelId="{942D2EE6-F363-D343-B681-B933C2868FAD}" type="presParOf" srcId="{C0D7E55E-BF44-1241-83DF-F4A0AA652524}" destId="{B4806173-AA04-9B4E-85AD-B8A5357B7DE1}" srcOrd="0" destOrd="0" presId="urn:microsoft.com/office/officeart/2005/8/layout/pyramid3"/>
    <dgm:cxn modelId="{2EBA791B-3E62-0142-98EB-217B95949FA2}" type="presParOf" srcId="{B4806173-AA04-9B4E-85AD-B8A5357B7DE1}" destId="{B496D115-796A-DA42-8ED2-EA1B5E1B7B9D}" srcOrd="0" destOrd="0" presId="urn:microsoft.com/office/officeart/2005/8/layout/pyramid3"/>
    <dgm:cxn modelId="{C9247AA7-5441-6D40-A7D7-ED351141C63B}" type="presParOf" srcId="{B4806173-AA04-9B4E-85AD-B8A5357B7DE1}" destId="{06844D59-2D1A-1748-9673-28F5C7922DD8}" srcOrd="1" destOrd="0" presId="urn:microsoft.com/office/officeart/2005/8/layout/pyramid3"/>
    <dgm:cxn modelId="{2106A035-5A11-4B4E-A353-B00DEF8D162B}" type="presParOf" srcId="{C0D7E55E-BF44-1241-83DF-F4A0AA652524}" destId="{1B7288E2-A7F4-4C47-9F2E-3B23EFD6DF5E}" srcOrd="1" destOrd="0" presId="urn:microsoft.com/office/officeart/2005/8/layout/pyramid3"/>
    <dgm:cxn modelId="{1DF9C2E2-CEF3-CA47-84F5-501438FC934E}" type="presParOf" srcId="{1B7288E2-A7F4-4C47-9F2E-3B23EFD6DF5E}" destId="{49881796-2C19-CE46-8455-CF84C919C0EC}" srcOrd="0" destOrd="0" presId="urn:microsoft.com/office/officeart/2005/8/layout/pyramid3"/>
    <dgm:cxn modelId="{522E723F-FF10-8344-9E89-7AC34AFF2902}" type="presParOf" srcId="{1B7288E2-A7F4-4C47-9F2E-3B23EFD6DF5E}" destId="{18B5A64F-C054-F545-896C-5AC2D2AE0000}" srcOrd="1" destOrd="0" presId="urn:microsoft.com/office/officeart/2005/8/layout/pyramid3"/>
    <dgm:cxn modelId="{57DCFB0F-CE1D-4740-8BFA-9C45BEB65176}" type="presParOf" srcId="{C0D7E55E-BF44-1241-83DF-F4A0AA652524}" destId="{8B4336FA-3FAB-3F45-83D2-6077E0F22D04}" srcOrd="2" destOrd="0" presId="urn:microsoft.com/office/officeart/2005/8/layout/pyramid3"/>
    <dgm:cxn modelId="{BD0E1322-F171-324A-AB55-7CB3C2223595}" type="presParOf" srcId="{8B4336FA-3FAB-3F45-83D2-6077E0F22D04}" destId="{971FC757-1380-4345-8768-0FA94CF94038}" srcOrd="0" destOrd="0" presId="urn:microsoft.com/office/officeart/2005/8/layout/pyramid3"/>
    <dgm:cxn modelId="{9D1F2F6C-8C2F-0B4A-9033-E3EC6F6A2E5E}" type="presParOf" srcId="{8B4336FA-3FAB-3F45-83D2-6077E0F22D04}" destId="{3207C184-3957-5A4A-9BE3-C2B8E45B5268}" srcOrd="1" destOrd="0" presId="urn:microsoft.com/office/officeart/2005/8/layout/pyramid3"/>
    <dgm:cxn modelId="{159A7588-A4DE-6F4D-BE94-AEB380A14097}" type="presParOf" srcId="{C0D7E55E-BF44-1241-83DF-F4A0AA652524}" destId="{EA9CA98D-F513-FF44-B6BD-6325E0BA7168}" srcOrd="3" destOrd="0" presId="urn:microsoft.com/office/officeart/2005/8/layout/pyramid3"/>
    <dgm:cxn modelId="{A22F54AB-1130-0144-8E52-8AD21004F804}" type="presParOf" srcId="{EA9CA98D-F513-FF44-B6BD-6325E0BA7168}" destId="{5CCF9421-81B7-2F4E-9CA4-3F16983DD43C}" srcOrd="0" destOrd="0" presId="urn:microsoft.com/office/officeart/2005/8/layout/pyramid3"/>
    <dgm:cxn modelId="{B2C30FD6-DA50-ED42-A8CB-DE1E7F4B89BE}" type="presParOf" srcId="{EA9CA98D-F513-FF44-B6BD-6325E0BA7168}" destId="{2A297ECB-580B-804D-93D8-17E7D18C7394}" srcOrd="1" destOrd="0" presId="urn:microsoft.com/office/officeart/2005/8/layout/pyramid3"/>
    <dgm:cxn modelId="{E1B3F0E9-1ACD-CC46-8561-706643A94388}" type="presParOf" srcId="{C0D7E55E-BF44-1241-83DF-F4A0AA652524}" destId="{62038E57-8EF9-6947-9E8F-88B4BB326C85}" srcOrd="4" destOrd="0" presId="urn:microsoft.com/office/officeart/2005/8/layout/pyramid3"/>
    <dgm:cxn modelId="{276AAD46-46CA-8C41-B3D0-5ADF9C7CB4E4}" type="presParOf" srcId="{62038E57-8EF9-6947-9E8F-88B4BB326C85}" destId="{765F48BC-42CF-4F46-A26E-ACE979981882}" srcOrd="0" destOrd="0" presId="urn:microsoft.com/office/officeart/2005/8/layout/pyramid3"/>
    <dgm:cxn modelId="{9F7A1F61-E2EA-2245-A9B0-28A7C716F6C8}" type="presParOf" srcId="{62038E57-8EF9-6947-9E8F-88B4BB326C85}" destId="{805A492A-3B10-1C45-9AF2-83D58C6AD5C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97135E-C3D1-9648-908F-B1D8E73F483E}" type="doc">
      <dgm:prSet loTypeId="urn:microsoft.com/office/officeart/2005/8/layout/pyramid3" loCatId="" qsTypeId="urn:microsoft.com/office/officeart/2005/8/quickstyle/simple1" qsCatId="simple" csTypeId="urn:microsoft.com/office/officeart/2005/8/colors/accent3_3" csCatId="accent3" phldr="1"/>
      <dgm:spPr/>
    </dgm:pt>
    <dgm:pt modelId="{666EAE11-893C-5E44-BC20-A631743D46BE}">
      <dgm:prSet phldrT="[Text]"/>
      <dgm:spPr>
        <a:ln>
          <a:noFill/>
        </a:ln>
      </dgm:spPr>
      <dgm:t>
        <a:bodyPr/>
        <a:lstStyle/>
        <a:p>
          <a:r>
            <a:rPr lang="en-US" dirty="0">
              <a:solidFill>
                <a:schemeClr val="bg2"/>
              </a:solidFill>
            </a:rPr>
            <a:t>7.3% of US adults* have AD</a:t>
          </a:r>
        </a:p>
      </dgm:t>
    </dgm:pt>
    <dgm:pt modelId="{7605C4DF-89FF-904E-9367-AADF9E74F5AD}" type="parTrans" cxnId="{8D2820A8-7213-2549-8894-A512746498F8}">
      <dgm:prSet/>
      <dgm:spPr/>
      <dgm:t>
        <a:bodyPr/>
        <a:lstStyle/>
        <a:p>
          <a:endParaRPr lang="en-US"/>
        </a:p>
      </dgm:t>
    </dgm:pt>
    <dgm:pt modelId="{539BF40F-3C72-534C-80F6-CB4DAE614ACD}" type="sibTrans" cxnId="{8D2820A8-7213-2549-8894-A512746498F8}">
      <dgm:prSet/>
      <dgm:spPr/>
      <dgm:t>
        <a:bodyPr/>
        <a:lstStyle/>
        <a:p>
          <a:endParaRPr lang="en-US"/>
        </a:p>
      </dgm:t>
    </dgm:pt>
    <dgm:pt modelId="{005E0D4B-4447-9E43-A815-D56ECEAE4AB9}">
      <dgm:prSet phldrT="[Text]"/>
      <dgm:spPr>
        <a:ln>
          <a:noFill/>
        </a:ln>
      </dgm:spPr>
      <dgm:t>
        <a:bodyPr/>
        <a:lstStyle/>
        <a:p>
          <a:r>
            <a:rPr lang="en-US" dirty="0">
              <a:solidFill>
                <a:schemeClr val="bg2"/>
              </a:solidFill>
            </a:rPr>
            <a:t>37% diagnosed</a:t>
          </a:r>
        </a:p>
      </dgm:t>
    </dgm:pt>
    <dgm:pt modelId="{6C0DE20A-C94F-C841-8F5B-18F9B233BC6C}" type="parTrans" cxnId="{2C0D4651-9350-FD47-8706-A19502BDF3FB}">
      <dgm:prSet/>
      <dgm:spPr/>
      <dgm:t>
        <a:bodyPr/>
        <a:lstStyle/>
        <a:p>
          <a:endParaRPr lang="en-US"/>
        </a:p>
      </dgm:t>
    </dgm:pt>
    <dgm:pt modelId="{8D0BF333-364B-534B-BE74-42AAED8BB484}" type="sibTrans" cxnId="{2C0D4651-9350-FD47-8706-A19502BDF3FB}">
      <dgm:prSet/>
      <dgm:spPr/>
      <dgm:t>
        <a:bodyPr/>
        <a:lstStyle/>
        <a:p>
          <a:endParaRPr lang="en-US"/>
        </a:p>
      </dgm:t>
    </dgm:pt>
    <dgm:pt modelId="{FB4C003E-F2E1-E84D-8003-59427883A74C}">
      <dgm:prSet phldrT="[Text]"/>
      <dgm:spPr>
        <a:ln>
          <a:noFill/>
        </a:ln>
      </dgm:spPr>
      <dgm:t>
        <a:bodyPr/>
        <a:lstStyle/>
        <a:p>
          <a:r>
            <a:rPr lang="en-US" dirty="0">
              <a:solidFill>
                <a:schemeClr val="bg2"/>
              </a:solidFill>
            </a:rPr>
            <a:t>40% moderate-to-severe</a:t>
          </a:r>
        </a:p>
      </dgm:t>
    </dgm:pt>
    <dgm:pt modelId="{942403FD-1CE4-0847-A418-299AB0B13ECB}" type="parTrans" cxnId="{457C5188-48B2-7742-97A5-AC15B4716293}">
      <dgm:prSet/>
      <dgm:spPr/>
      <dgm:t>
        <a:bodyPr/>
        <a:lstStyle/>
        <a:p>
          <a:endParaRPr lang="en-US"/>
        </a:p>
      </dgm:t>
    </dgm:pt>
    <dgm:pt modelId="{DF1DD461-CF19-FB46-B566-795AC6248667}" type="sibTrans" cxnId="{457C5188-48B2-7742-97A5-AC15B4716293}">
      <dgm:prSet/>
      <dgm:spPr/>
      <dgm:t>
        <a:bodyPr/>
        <a:lstStyle/>
        <a:p>
          <a:endParaRPr lang="en-US"/>
        </a:p>
      </dgm:t>
    </dgm:pt>
    <dgm:pt modelId="{FADE32C7-D95B-2D4A-AA0E-457E1D1C0B56}">
      <dgm:prSet/>
      <dgm:spPr>
        <a:ln>
          <a:noFill/>
        </a:ln>
      </dgm:spPr>
      <dgm:t>
        <a:bodyPr/>
        <a:lstStyle/>
        <a:p>
          <a:r>
            <a:rPr lang="en-US" dirty="0">
              <a:solidFill>
                <a:schemeClr val="bg2"/>
              </a:solidFill>
            </a:rPr>
            <a:t>58.7% poorly controlled</a:t>
          </a:r>
        </a:p>
      </dgm:t>
    </dgm:pt>
    <dgm:pt modelId="{BB0ACFB3-2769-5842-AEB4-48B491197E41}" type="parTrans" cxnId="{E3B0FD18-6789-4647-9D44-D1BF850472FA}">
      <dgm:prSet/>
      <dgm:spPr/>
      <dgm:t>
        <a:bodyPr/>
        <a:lstStyle/>
        <a:p>
          <a:endParaRPr lang="en-US"/>
        </a:p>
      </dgm:t>
    </dgm:pt>
    <dgm:pt modelId="{0D6E335B-FF2A-164E-8B77-047217D75E91}" type="sibTrans" cxnId="{E3B0FD18-6789-4647-9D44-D1BF850472FA}">
      <dgm:prSet/>
      <dgm:spPr/>
      <dgm:t>
        <a:bodyPr/>
        <a:lstStyle/>
        <a:p>
          <a:endParaRPr lang="en-US"/>
        </a:p>
      </dgm:t>
    </dgm:pt>
    <dgm:pt modelId="{EC917CBF-ECCE-404D-BEFF-098F31FAEB7F}">
      <dgm:prSet/>
      <dgm:spPr>
        <a:ln>
          <a:noFill/>
        </a:ln>
      </dgm:spPr>
      <dgm:t>
        <a:bodyPr/>
        <a:lstStyle/>
        <a:p>
          <a:r>
            <a:rPr lang="en-US" b="0" dirty="0">
              <a:ln w="3175">
                <a:noFill/>
              </a:ln>
              <a:solidFill>
                <a:schemeClr val="tx1">
                  <a:lumMod val="75000"/>
                </a:schemeClr>
              </a:solidFill>
            </a:rPr>
            <a:t>2% adoption rate</a:t>
          </a:r>
        </a:p>
      </dgm:t>
    </dgm:pt>
    <dgm:pt modelId="{8DFEBA1B-0614-E346-9A42-8E55F2C8AEC7}" type="parTrans" cxnId="{1C661165-85F3-B340-856F-B424C3E96AAA}">
      <dgm:prSet/>
      <dgm:spPr/>
      <dgm:t>
        <a:bodyPr/>
        <a:lstStyle/>
        <a:p>
          <a:endParaRPr lang="en-US"/>
        </a:p>
      </dgm:t>
    </dgm:pt>
    <dgm:pt modelId="{E112A1E3-4938-F246-9BA7-100022650D8F}" type="sibTrans" cxnId="{1C661165-85F3-B340-856F-B424C3E96AAA}">
      <dgm:prSet/>
      <dgm:spPr/>
      <dgm:t>
        <a:bodyPr/>
        <a:lstStyle/>
        <a:p>
          <a:endParaRPr lang="en-US"/>
        </a:p>
      </dgm:t>
    </dgm:pt>
    <dgm:pt modelId="{C0D7E55E-BF44-1241-83DF-F4A0AA652524}" type="pres">
      <dgm:prSet presAssocID="{FF97135E-C3D1-9648-908F-B1D8E73F483E}" presName="Name0" presStyleCnt="0">
        <dgm:presLayoutVars>
          <dgm:dir/>
          <dgm:animLvl val="lvl"/>
          <dgm:resizeHandles val="exact"/>
        </dgm:presLayoutVars>
      </dgm:prSet>
      <dgm:spPr/>
    </dgm:pt>
    <dgm:pt modelId="{B4806173-AA04-9B4E-85AD-B8A5357B7DE1}" type="pres">
      <dgm:prSet presAssocID="{666EAE11-893C-5E44-BC20-A631743D46BE}" presName="Name8" presStyleCnt="0"/>
      <dgm:spPr/>
    </dgm:pt>
    <dgm:pt modelId="{B496D115-796A-DA42-8ED2-EA1B5E1B7B9D}" type="pres">
      <dgm:prSet presAssocID="{666EAE11-893C-5E44-BC20-A631743D46BE}" presName="level" presStyleLbl="node1" presStyleIdx="0" presStyleCnt="5">
        <dgm:presLayoutVars>
          <dgm:chMax val="1"/>
          <dgm:bulletEnabled val="1"/>
        </dgm:presLayoutVars>
      </dgm:prSet>
      <dgm:spPr/>
    </dgm:pt>
    <dgm:pt modelId="{06844D59-2D1A-1748-9673-28F5C7922DD8}" type="pres">
      <dgm:prSet presAssocID="{666EAE11-893C-5E44-BC20-A631743D46BE}" presName="levelTx" presStyleLbl="revTx" presStyleIdx="0" presStyleCnt="0">
        <dgm:presLayoutVars>
          <dgm:chMax val="1"/>
          <dgm:bulletEnabled val="1"/>
        </dgm:presLayoutVars>
      </dgm:prSet>
      <dgm:spPr/>
    </dgm:pt>
    <dgm:pt modelId="{1B7288E2-A7F4-4C47-9F2E-3B23EFD6DF5E}" type="pres">
      <dgm:prSet presAssocID="{005E0D4B-4447-9E43-A815-D56ECEAE4AB9}" presName="Name8" presStyleCnt="0"/>
      <dgm:spPr/>
    </dgm:pt>
    <dgm:pt modelId="{49881796-2C19-CE46-8455-CF84C919C0EC}" type="pres">
      <dgm:prSet presAssocID="{005E0D4B-4447-9E43-A815-D56ECEAE4AB9}" presName="level" presStyleLbl="node1" presStyleIdx="1" presStyleCnt="5">
        <dgm:presLayoutVars>
          <dgm:chMax val="1"/>
          <dgm:bulletEnabled val="1"/>
        </dgm:presLayoutVars>
      </dgm:prSet>
      <dgm:spPr/>
    </dgm:pt>
    <dgm:pt modelId="{18B5A64F-C054-F545-896C-5AC2D2AE0000}" type="pres">
      <dgm:prSet presAssocID="{005E0D4B-4447-9E43-A815-D56ECEAE4AB9}" presName="levelTx" presStyleLbl="revTx" presStyleIdx="0" presStyleCnt="0">
        <dgm:presLayoutVars>
          <dgm:chMax val="1"/>
          <dgm:bulletEnabled val="1"/>
        </dgm:presLayoutVars>
      </dgm:prSet>
      <dgm:spPr/>
    </dgm:pt>
    <dgm:pt modelId="{8B4336FA-3FAB-3F45-83D2-6077E0F22D04}" type="pres">
      <dgm:prSet presAssocID="{FB4C003E-F2E1-E84D-8003-59427883A74C}" presName="Name8" presStyleCnt="0"/>
      <dgm:spPr/>
    </dgm:pt>
    <dgm:pt modelId="{971FC757-1380-4345-8768-0FA94CF94038}" type="pres">
      <dgm:prSet presAssocID="{FB4C003E-F2E1-E84D-8003-59427883A74C}" presName="level" presStyleLbl="node1" presStyleIdx="2" presStyleCnt="5">
        <dgm:presLayoutVars>
          <dgm:chMax val="1"/>
          <dgm:bulletEnabled val="1"/>
        </dgm:presLayoutVars>
      </dgm:prSet>
      <dgm:spPr/>
    </dgm:pt>
    <dgm:pt modelId="{3207C184-3957-5A4A-9BE3-C2B8E45B5268}" type="pres">
      <dgm:prSet presAssocID="{FB4C003E-F2E1-E84D-8003-59427883A74C}" presName="levelTx" presStyleLbl="revTx" presStyleIdx="0" presStyleCnt="0">
        <dgm:presLayoutVars>
          <dgm:chMax val="1"/>
          <dgm:bulletEnabled val="1"/>
        </dgm:presLayoutVars>
      </dgm:prSet>
      <dgm:spPr/>
    </dgm:pt>
    <dgm:pt modelId="{301E6F37-5C2E-8F47-81E3-17F19CD5921C}" type="pres">
      <dgm:prSet presAssocID="{FADE32C7-D95B-2D4A-AA0E-457E1D1C0B56}" presName="Name8" presStyleCnt="0"/>
      <dgm:spPr/>
    </dgm:pt>
    <dgm:pt modelId="{8F879245-8C8B-DA42-8891-461FAF14B2B8}" type="pres">
      <dgm:prSet presAssocID="{FADE32C7-D95B-2D4A-AA0E-457E1D1C0B56}" presName="level" presStyleLbl="node1" presStyleIdx="3" presStyleCnt="5">
        <dgm:presLayoutVars>
          <dgm:chMax val="1"/>
          <dgm:bulletEnabled val="1"/>
        </dgm:presLayoutVars>
      </dgm:prSet>
      <dgm:spPr/>
    </dgm:pt>
    <dgm:pt modelId="{25A919C6-AEC0-CE4B-BAAB-781F0ABA776C}" type="pres">
      <dgm:prSet presAssocID="{FADE32C7-D95B-2D4A-AA0E-457E1D1C0B56}" presName="levelTx" presStyleLbl="revTx" presStyleIdx="0" presStyleCnt="0">
        <dgm:presLayoutVars>
          <dgm:chMax val="1"/>
          <dgm:bulletEnabled val="1"/>
        </dgm:presLayoutVars>
      </dgm:prSet>
      <dgm:spPr/>
    </dgm:pt>
    <dgm:pt modelId="{F30869E1-7019-624C-A8FE-2E0C267E0DC7}" type="pres">
      <dgm:prSet presAssocID="{EC917CBF-ECCE-404D-BEFF-098F31FAEB7F}" presName="Name8" presStyleCnt="0"/>
      <dgm:spPr/>
    </dgm:pt>
    <dgm:pt modelId="{821363C3-5C5F-9147-A381-91518050440D}" type="pres">
      <dgm:prSet presAssocID="{EC917CBF-ECCE-404D-BEFF-098F31FAEB7F}" presName="level" presStyleLbl="node1" presStyleIdx="4" presStyleCnt="5">
        <dgm:presLayoutVars>
          <dgm:chMax val="1"/>
          <dgm:bulletEnabled val="1"/>
        </dgm:presLayoutVars>
      </dgm:prSet>
      <dgm:spPr/>
    </dgm:pt>
    <dgm:pt modelId="{F8900A6E-BBBE-8641-AD04-C4D49FFA3067}" type="pres">
      <dgm:prSet presAssocID="{EC917CBF-ECCE-404D-BEFF-098F31FAEB7F}" presName="levelTx" presStyleLbl="revTx" presStyleIdx="0" presStyleCnt="0">
        <dgm:presLayoutVars>
          <dgm:chMax val="1"/>
          <dgm:bulletEnabled val="1"/>
        </dgm:presLayoutVars>
      </dgm:prSet>
      <dgm:spPr/>
    </dgm:pt>
  </dgm:ptLst>
  <dgm:cxnLst>
    <dgm:cxn modelId="{1A4BCC12-7636-BF43-A679-C19D5C689EE3}" type="presOf" srcId="{005E0D4B-4447-9E43-A815-D56ECEAE4AB9}" destId="{18B5A64F-C054-F545-896C-5AC2D2AE0000}" srcOrd="1" destOrd="0" presId="urn:microsoft.com/office/officeart/2005/8/layout/pyramid3"/>
    <dgm:cxn modelId="{F5CFEE15-F25F-3340-BB43-986C7BBAA33A}" type="presOf" srcId="{666EAE11-893C-5E44-BC20-A631743D46BE}" destId="{B496D115-796A-DA42-8ED2-EA1B5E1B7B9D}" srcOrd="0" destOrd="0" presId="urn:microsoft.com/office/officeart/2005/8/layout/pyramid3"/>
    <dgm:cxn modelId="{E3B0FD18-6789-4647-9D44-D1BF850472FA}" srcId="{FF97135E-C3D1-9648-908F-B1D8E73F483E}" destId="{FADE32C7-D95B-2D4A-AA0E-457E1D1C0B56}" srcOrd="3" destOrd="0" parTransId="{BB0ACFB3-2769-5842-AEB4-48B491197E41}" sibTransId="{0D6E335B-FF2A-164E-8B77-047217D75E91}"/>
    <dgm:cxn modelId="{A1613134-807C-C24D-86C9-6921319D1382}" type="presOf" srcId="{666EAE11-893C-5E44-BC20-A631743D46BE}" destId="{06844D59-2D1A-1748-9673-28F5C7922DD8}" srcOrd="1" destOrd="0" presId="urn:microsoft.com/office/officeart/2005/8/layout/pyramid3"/>
    <dgm:cxn modelId="{2DAE5461-9F13-5140-92B0-412D49770697}" type="presOf" srcId="{FF97135E-C3D1-9648-908F-B1D8E73F483E}" destId="{C0D7E55E-BF44-1241-83DF-F4A0AA652524}" srcOrd="0" destOrd="0" presId="urn:microsoft.com/office/officeart/2005/8/layout/pyramid3"/>
    <dgm:cxn modelId="{1C661165-85F3-B340-856F-B424C3E96AAA}" srcId="{FF97135E-C3D1-9648-908F-B1D8E73F483E}" destId="{EC917CBF-ECCE-404D-BEFF-098F31FAEB7F}" srcOrd="4" destOrd="0" parTransId="{8DFEBA1B-0614-E346-9A42-8E55F2C8AEC7}" sibTransId="{E112A1E3-4938-F246-9BA7-100022650D8F}"/>
    <dgm:cxn modelId="{2B2DE549-D469-8A44-BB16-E9A3F11D2745}" type="presOf" srcId="{005E0D4B-4447-9E43-A815-D56ECEAE4AB9}" destId="{49881796-2C19-CE46-8455-CF84C919C0EC}" srcOrd="0" destOrd="0" presId="urn:microsoft.com/office/officeart/2005/8/layout/pyramid3"/>
    <dgm:cxn modelId="{2C0D4651-9350-FD47-8706-A19502BDF3FB}" srcId="{FF97135E-C3D1-9648-908F-B1D8E73F483E}" destId="{005E0D4B-4447-9E43-A815-D56ECEAE4AB9}" srcOrd="1" destOrd="0" parTransId="{6C0DE20A-C94F-C841-8F5B-18F9B233BC6C}" sibTransId="{8D0BF333-364B-534B-BE74-42AAED8BB484}"/>
    <dgm:cxn modelId="{457C5188-48B2-7742-97A5-AC15B4716293}" srcId="{FF97135E-C3D1-9648-908F-B1D8E73F483E}" destId="{FB4C003E-F2E1-E84D-8003-59427883A74C}" srcOrd="2" destOrd="0" parTransId="{942403FD-1CE4-0847-A418-299AB0B13ECB}" sibTransId="{DF1DD461-CF19-FB46-B566-795AC6248667}"/>
    <dgm:cxn modelId="{15239F92-4787-C340-BBCC-2DB21EC36872}" type="presOf" srcId="{EC917CBF-ECCE-404D-BEFF-098F31FAEB7F}" destId="{F8900A6E-BBBE-8641-AD04-C4D49FFA3067}" srcOrd="1" destOrd="0" presId="urn:microsoft.com/office/officeart/2005/8/layout/pyramid3"/>
    <dgm:cxn modelId="{8B5EBC92-9408-8C47-A3D8-16B911D56AA6}" type="presOf" srcId="{FB4C003E-F2E1-E84D-8003-59427883A74C}" destId="{971FC757-1380-4345-8768-0FA94CF94038}" srcOrd="0" destOrd="0" presId="urn:microsoft.com/office/officeart/2005/8/layout/pyramid3"/>
    <dgm:cxn modelId="{47A13C95-5C7E-E947-86FC-B3173C39BB63}" type="presOf" srcId="{FADE32C7-D95B-2D4A-AA0E-457E1D1C0B56}" destId="{25A919C6-AEC0-CE4B-BAAB-781F0ABA776C}" srcOrd="1" destOrd="0" presId="urn:microsoft.com/office/officeart/2005/8/layout/pyramid3"/>
    <dgm:cxn modelId="{8D2820A8-7213-2549-8894-A512746498F8}" srcId="{FF97135E-C3D1-9648-908F-B1D8E73F483E}" destId="{666EAE11-893C-5E44-BC20-A631743D46BE}" srcOrd="0" destOrd="0" parTransId="{7605C4DF-89FF-904E-9367-AADF9E74F5AD}" sibTransId="{539BF40F-3C72-534C-80F6-CB4DAE614ACD}"/>
    <dgm:cxn modelId="{E675ACA9-24BE-754F-8837-B45704D36B4E}" type="presOf" srcId="{EC917CBF-ECCE-404D-BEFF-098F31FAEB7F}" destId="{821363C3-5C5F-9147-A381-91518050440D}" srcOrd="0" destOrd="0" presId="urn:microsoft.com/office/officeart/2005/8/layout/pyramid3"/>
    <dgm:cxn modelId="{2E3A9EAB-9E41-BE44-8709-86AE780799A2}" type="presOf" srcId="{FADE32C7-D95B-2D4A-AA0E-457E1D1C0B56}" destId="{8F879245-8C8B-DA42-8891-461FAF14B2B8}" srcOrd="0" destOrd="0" presId="urn:microsoft.com/office/officeart/2005/8/layout/pyramid3"/>
    <dgm:cxn modelId="{B4264DF3-4A39-974B-B8FF-E02B05C005E8}" type="presOf" srcId="{FB4C003E-F2E1-E84D-8003-59427883A74C}" destId="{3207C184-3957-5A4A-9BE3-C2B8E45B5268}" srcOrd="1" destOrd="0" presId="urn:microsoft.com/office/officeart/2005/8/layout/pyramid3"/>
    <dgm:cxn modelId="{942D2EE6-F363-D343-B681-B933C2868FAD}" type="presParOf" srcId="{C0D7E55E-BF44-1241-83DF-F4A0AA652524}" destId="{B4806173-AA04-9B4E-85AD-B8A5357B7DE1}" srcOrd="0" destOrd="0" presId="urn:microsoft.com/office/officeart/2005/8/layout/pyramid3"/>
    <dgm:cxn modelId="{2EBA791B-3E62-0142-98EB-217B95949FA2}" type="presParOf" srcId="{B4806173-AA04-9B4E-85AD-B8A5357B7DE1}" destId="{B496D115-796A-DA42-8ED2-EA1B5E1B7B9D}" srcOrd="0" destOrd="0" presId="urn:microsoft.com/office/officeart/2005/8/layout/pyramid3"/>
    <dgm:cxn modelId="{C9247AA7-5441-6D40-A7D7-ED351141C63B}" type="presParOf" srcId="{B4806173-AA04-9B4E-85AD-B8A5357B7DE1}" destId="{06844D59-2D1A-1748-9673-28F5C7922DD8}" srcOrd="1" destOrd="0" presId="urn:microsoft.com/office/officeart/2005/8/layout/pyramid3"/>
    <dgm:cxn modelId="{2106A035-5A11-4B4E-A353-B00DEF8D162B}" type="presParOf" srcId="{C0D7E55E-BF44-1241-83DF-F4A0AA652524}" destId="{1B7288E2-A7F4-4C47-9F2E-3B23EFD6DF5E}" srcOrd="1" destOrd="0" presId="urn:microsoft.com/office/officeart/2005/8/layout/pyramid3"/>
    <dgm:cxn modelId="{1DF9C2E2-CEF3-CA47-84F5-501438FC934E}" type="presParOf" srcId="{1B7288E2-A7F4-4C47-9F2E-3B23EFD6DF5E}" destId="{49881796-2C19-CE46-8455-CF84C919C0EC}" srcOrd="0" destOrd="0" presId="urn:microsoft.com/office/officeart/2005/8/layout/pyramid3"/>
    <dgm:cxn modelId="{522E723F-FF10-8344-9E89-7AC34AFF2902}" type="presParOf" srcId="{1B7288E2-A7F4-4C47-9F2E-3B23EFD6DF5E}" destId="{18B5A64F-C054-F545-896C-5AC2D2AE0000}" srcOrd="1" destOrd="0" presId="urn:microsoft.com/office/officeart/2005/8/layout/pyramid3"/>
    <dgm:cxn modelId="{57DCFB0F-CE1D-4740-8BFA-9C45BEB65176}" type="presParOf" srcId="{C0D7E55E-BF44-1241-83DF-F4A0AA652524}" destId="{8B4336FA-3FAB-3F45-83D2-6077E0F22D04}" srcOrd="2" destOrd="0" presId="urn:microsoft.com/office/officeart/2005/8/layout/pyramid3"/>
    <dgm:cxn modelId="{BD0E1322-F171-324A-AB55-7CB3C2223595}" type="presParOf" srcId="{8B4336FA-3FAB-3F45-83D2-6077E0F22D04}" destId="{971FC757-1380-4345-8768-0FA94CF94038}" srcOrd="0" destOrd="0" presId="urn:microsoft.com/office/officeart/2005/8/layout/pyramid3"/>
    <dgm:cxn modelId="{9D1F2F6C-8C2F-0B4A-9033-E3EC6F6A2E5E}" type="presParOf" srcId="{8B4336FA-3FAB-3F45-83D2-6077E0F22D04}" destId="{3207C184-3957-5A4A-9BE3-C2B8E45B5268}" srcOrd="1" destOrd="0" presId="urn:microsoft.com/office/officeart/2005/8/layout/pyramid3"/>
    <dgm:cxn modelId="{FB2E64C4-640D-6F40-940E-8875CE969219}" type="presParOf" srcId="{C0D7E55E-BF44-1241-83DF-F4A0AA652524}" destId="{301E6F37-5C2E-8F47-81E3-17F19CD5921C}" srcOrd="3" destOrd="0" presId="urn:microsoft.com/office/officeart/2005/8/layout/pyramid3"/>
    <dgm:cxn modelId="{FB8FE579-53D6-3743-AF11-F2E04D54790B}" type="presParOf" srcId="{301E6F37-5C2E-8F47-81E3-17F19CD5921C}" destId="{8F879245-8C8B-DA42-8891-461FAF14B2B8}" srcOrd="0" destOrd="0" presId="urn:microsoft.com/office/officeart/2005/8/layout/pyramid3"/>
    <dgm:cxn modelId="{A27817F8-7B6F-324E-82B5-29749DEA4834}" type="presParOf" srcId="{301E6F37-5C2E-8F47-81E3-17F19CD5921C}" destId="{25A919C6-AEC0-CE4B-BAAB-781F0ABA776C}" srcOrd="1" destOrd="0" presId="urn:microsoft.com/office/officeart/2005/8/layout/pyramid3"/>
    <dgm:cxn modelId="{2436270A-5BF6-4746-B1B9-FCDAAE7A8D51}" type="presParOf" srcId="{C0D7E55E-BF44-1241-83DF-F4A0AA652524}" destId="{F30869E1-7019-624C-A8FE-2E0C267E0DC7}" srcOrd="4" destOrd="0" presId="urn:microsoft.com/office/officeart/2005/8/layout/pyramid3"/>
    <dgm:cxn modelId="{2098871F-5DFE-3E47-9C91-E8C38B60D944}" type="presParOf" srcId="{F30869E1-7019-624C-A8FE-2E0C267E0DC7}" destId="{821363C3-5C5F-9147-A381-91518050440D}" srcOrd="0" destOrd="0" presId="urn:microsoft.com/office/officeart/2005/8/layout/pyramid3"/>
    <dgm:cxn modelId="{DC974639-3FB1-4942-B204-5EA4C86E0034}" type="presParOf" srcId="{F30869E1-7019-624C-A8FE-2E0C267E0DC7}" destId="{F8900A6E-BBBE-8641-AD04-C4D49FFA3067}"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0B3DE9-A976-8B43-88A0-F136E20F7BC1}" type="doc">
      <dgm:prSet loTypeId="urn:microsoft.com/office/officeart/2005/8/layout/StepDownProcess" loCatId="" qsTypeId="urn:microsoft.com/office/officeart/2005/8/quickstyle/simple1" qsCatId="simple" csTypeId="urn:microsoft.com/office/officeart/2005/8/colors/accent0_1" csCatId="mainScheme" phldr="1"/>
      <dgm:spPr/>
      <dgm:t>
        <a:bodyPr/>
        <a:lstStyle/>
        <a:p>
          <a:endParaRPr lang="en-US"/>
        </a:p>
      </dgm:t>
    </dgm:pt>
    <dgm:pt modelId="{24189089-B283-9C4A-A000-DF0D5EEFB722}">
      <dgm:prSet phldrT="[Text]"/>
      <dgm:spPr>
        <a:noFill/>
        <a:ln>
          <a:solidFill>
            <a:schemeClr val="tx1"/>
          </a:solidFill>
        </a:ln>
      </dgm:spPr>
      <dgm:t>
        <a:bodyPr/>
        <a:lstStyle/>
        <a:p>
          <a:r>
            <a:rPr lang="en-US" dirty="0">
              <a:solidFill>
                <a:schemeClr val="tx1"/>
              </a:solidFill>
            </a:rPr>
            <a:t>AD is defined beyond Th2 cells and related cytokines</a:t>
          </a:r>
        </a:p>
      </dgm:t>
    </dgm:pt>
    <dgm:pt modelId="{5C678795-4692-1D43-9179-EC98FB496180}" type="parTrans" cxnId="{4D0BCA85-C72E-1140-B907-6168DB50A79B}">
      <dgm:prSet/>
      <dgm:spPr/>
      <dgm:t>
        <a:bodyPr/>
        <a:lstStyle/>
        <a:p>
          <a:endParaRPr lang="en-US"/>
        </a:p>
      </dgm:t>
    </dgm:pt>
    <dgm:pt modelId="{DEB207ED-8BF9-3A48-A00E-7E279462F7F6}" type="sibTrans" cxnId="{4D0BCA85-C72E-1140-B907-6168DB50A79B}">
      <dgm:prSet/>
      <dgm:spPr/>
      <dgm:t>
        <a:bodyPr/>
        <a:lstStyle/>
        <a:p>
          <a:endParaRPr lang="en-US"/>
        </a:p>
      </dgm:t>
    </dgm:pt>
    <dgm:pt modelId="{B7C425E2-20CA-E642-B6B7-2BDA1B9BB508}">
      <dgm:prSet phldrT="[Text]"/>
      <dgm:spPr>
        <a:noFill/>
        <a:ln>
          <a:solidFill>
            <a:schemeClr val="tx1"/>
          </a:solidFill>
        </a:ln>
      </dgm:spPr>
      <dgm:t>
        <a:bodyPr/>
        <a:lstStyle/>
        <a:p>
          <a:r>
            <a:rPr lang="en-US" dirty="0">
              <a:solidFill>
                <a:schemeClr val="tx1"/>
              </a:solidFill>
            </a:rPr>
            <a:t>Patients present with different cytokine signatures at different stages of disease</a:t>
          </a:r>
        </a:p>
      </dgm:t>
    </dgm:pt>
    <dgm:pt modelId="{65E69CC9-AA58-F14C-B19A-25E243AC0B3B}" type="parTrans" cxnId="{9F859974-B74F-9643-9A56-41EF1C68DFFF}">
      <dgm:prSet/>
      <dgm:spPr/>
      <dgm:t>
        <a:bodyPr/>
        <a:lstStyle/>
        <a:p>
          <a:endParaRPr lang="en-US"/>
        </a:p>
      </dgm:t>
    </dgm:pt>
    <dgm:pt modelId="{D976FF97-A230-104C-B04A-1EC0E3B2EEAA}" type="sibTrans" cxnId="{9F859974-B74F-9643-9A56-41EF1C68DFFF}">
      <dgm:prSet/>
      <dgm:spPr/>
      <dgm:t>
        <a:bodyPr/>
        <a:lstStyle/>
        <a:p>
          <a:endParaRPr lang="en-US"/>
        </a:p>
      </dgm:t>
    </dgm:pt>
    <dgm:pt modelId="{FEBF8749-33BA-C548-BE17-6DA50039743A}">
      <dgm:prSet/>
      <dgm:spPr>
        <a:noFill/>
        <a:ln>
          <a:solidFill>
            <a:schemeClr val="tx1"/>
          </a:solidFill>
        </a:ln>
      </dgm:spPr>
      <dgm:t>
        <a:bodyPr/>
        <a:lstStyle/>
        <a:p>
          <a:r>
            <a:rPr lang="en-US" dirty="0">
              <a:solidFill>
                <a:schemeClr val="tx1"/>
              </a:solidFill>
            </a:rPr>
            <a:t>JAK inhibitors interfere with the signaling of multiple cytokines simultaneously</a:t>
          </a:r>
        </a:p>
      </dgm:t>
    </dgm:pt>
    <dgm:pt modelId="{38DAA6BD-0863-D74F-AE9A-EFC4C199FAF1}" type="parTrans" cxnId="{4BD64E71-9BEB-484A-821E-1967167B4C0B}">
      <dgm:prSet/>
      <dgm:spPr/>
      <dgm:t>
        <a:bodyPr/>
        <a:lstStyle/>
        <a:p>
          <a:endParaRPr lang="en-US"/>
        </a:p>
      </dgm:t>
    </dgm:pt>
    <dgm:pt modelId="{CC94CE4A-C31C-8F4E-B721-B4E05E3F6445}" type="sibTrans" cxnId="{4BD64E71-9BEB-484A-821E-1967167B4C0B}">
      <dgm:prSet/>
      <dgm:spPr/>
      <dgm:t>
        <a:bodyPr/>
        <a:lstStyle/>
        <a:p>
          <a:endParaRPr lang="en-US"/>
        </a:p>
      </dgm:t>
    </dgm:pt>
    <dgm:pt modelId="{228192B8-5CBF-204B-A517-86362F532C46}" type="pres">
      <dgm:prSet presAssocID="{560B3DE9-A976-8B43-88A0-F136E20F7BC1}" presName="rootnode" presStyleCnt="0">
        <dgm:presLayoutVars>
          <dgm:chMax/>
          <dgm:chPref/>
          <dgm:dir/>
          <dgm:animLvl val="lvl"/>
        </dgm:presLayoutVars>
      </dgm:prSet>
      <dgm:spPr/>
    </dgm:pt>
    <dgm:pt modelId="{B3D9CC10-A230-E147-B302-6912A3F3D713}" type="pres">
      <dgm:prSet presAssocID="{24189089-B283-9C4A-A000-DF0D5EEFB722}" presName="composite" presStyleCnt="0"/>
      <dgm:spPr/>
    </dgm:pt>
    <dgm:pt modelId="{4BE93913-73C8-8A4D-BF8F-B3ECF6782C77}" type="pres">
      <dgm:prSet presAssocID="{24189089-B283-9C4A-A000-DF0D5EEFB722}" presName="bentUpArrow1" presStyleLbl="alignImgPlace1" presStyleIdx="0" presStyleCnt="2"/>
      <dgm:spPr>
        <a:solidFill>
          <a:schemeClr val="bg1"/>
        </a:solidFill>
      </dgm:spPr>
    </dgm:pt>
    <dgm:pt modelId="{89DC0963-E61E-C140-875B-9CACD06B2597}" type="pres">
      <dgm:prSet presAssocID="{24189089-B283-9C4A-A000-DF0D5EEFB722}" presName="ParentText" presStyleLbl="node1" presStyleIdx="0" presStyleCnt="3">
        <dgm:presLayoutVars>
          <dgm:chMax val="1"/>
          <dgm:chPref val="1"/>
          <dgm:bulletEnabled val="1"/>
        </dgm:presLayoutVars>
      </dgm:prSet>
      <dgm:spPr/>
    </dgm:pt>
    <dgm:pt modelId="{E5CD12AC-626E-1F47-9C3A-B3CEFCBD1DDC}" type="pres">
      <dgm:prSet presAssocID="{24189089-B283-9C4A-A000-DF0D5EEFB722}" presName="ChildText" presStyleLbl="revTx" presStyleIdx="0" presStyleCnt="2">
        <dgm:presLayoutVars>
          <dgm:chMax val="0"/>
          <dgm:chPref val="0"/>
          <dgm:bulletEnabled val="1"/>
        </dgm:presLayoutVars>
      </dgm:prSet>
      <dgm:spPr/>
    </dgm:pt>
    <dgm:pt modelId="{33E290BD-4FFE-4740-93E5-FA6599EA45C6}" type="pres">
      <dgm:prSet presAssocID="{DEB207ED-8BF9-3A48-A00E-7E279462F7F6}" presName="sibTrans" presStyleCnt="0"/>
      <dgm:spPr/>
    </dgm:pt>
    <dgm:pt modelId="{6033DC40-B67E-5648-88FF-95E536DB7958}" type="pres">
      <dgm:prSet presAssocID="{B7C425E2-20CA-E642-B6B7-2BDA1B9BB508}" presName="composite" presStyleCnt="0"/>
      <dgm:spPr/>
    </dgm:pt>
    <dgm:pt modelId="{C15EBBF2-1303-8142-AC37-A65698F21E60}" type="pres">
      <dgm:prSet presAssocID="{B7C425E2-20CA-E642-B6B7-2BDA1B9BB508}" presName="bentUpArrow1" presStyleLbl="alignImgPlace1" presStyleIdx="1" presStyleCnt="2"/>
      <dgm:spPr>
        <a:solidFill>
          <a:schemeClr val="bg1"/>
        </a:solidFill>
      </dgm:spPr>
    </dgm:pt>
    <dgm:pt modelId="{8A506EA7-DC30-F348-B7C6-3BA25538AFBD}" type="pres">
      <dgm:prSet presAssocID="{B7C425E2-20CA-E642-B6B7-2BDA1B9BB508}" presName="ParentText" presStyleLbl="node1" presStyleIdx="1" presStyleCnt="3">
        <dgm:presLayoutVars>
          <dgm:chMax val="1"/>
          <dgm:chPref val="1"/>
          <dgm:bulletEnabled val="1"/>
        </dgm:presLayoutVars>
      </dgm:prSet>
      <dgm:spPr/>
    </dgm:pt>
    <dgm:pt modelId="{4A958ADA-BE9A-9D48-9372-5B15E240713B}" type="pres">
      <dgm:prSet presAssocID="{B7C425E2-20CA-E642-B6B7-2BDA1B9BB508}" presName="ChildText" presStyleLbl="revTx" presStyleIdx="1" presStyleCnt="2">
        <dgm:presLayoutVars>
          <dgm:chMax val="0"/>
          <dgm:chPref val="0"/>
          <dgm:bulletEnabled val="1"/>
        </dgm:presLayoutVars>
      </dgm:prSet>
      <dgm:spPr/>
    </dgm:pt>
    <dgm:pt modelId="{02538C19-AA03-4042-BB1F-3A6F0D49C196}" type="pres">
      <dgm:prSet presAssocID="{D976FF97-A230-104C-B04A-1EC0E3B2EEAA}" presName="sibTrans" presStyleCnt="0"/>
      <dgm:spPr/>
    </dgm:pt>
    <dgm:pt modelId="{29F9C842-E08F-A145-88DB-DA49247565C5}" type="pres">
      <dgm:prSet presAssocID="{FEBF8749-33BA-C548-BE17-6DA50039743A}" presName="composite" presStyleCnt="0"/>
      <dgm:spPr/>
    </dgm:pt>
    <dgm:pt modelId="{791F6515-B06C-9347-B39E-DCA3D081B038}" type="pres">
      <dgm:prSet presAssocID="{FEBF8749-33BA-C548-BE17-6DA50039743A}" presName="ParentText" presStyleLbl="node1" presStyleIdx="2" presStyleCnt="3">
        <dgm:presLayoutVars>
          <dgm:chMax val="1"/>
          <dgm:chPref val="1"/>
          <dgm:bulletEnabled val="1"/>
        </dgm:presLayoutVars>
      </dgm:prSet>
      <dgm:spPr/>
    </dgm:pt>
  </dgm:ptLst>
  <dgm:cxnLst>
    <dgm:cxn modelId="{4BD64E71-9BEB-484A-821E-1967167B4C0B}" srcId="{560B3DE9-A976-8B43-88A0-F136E20F7BC1}" destId="{FEBF8749-33BA-C548-BE17-6DA50039743A}" srcOrd="2" destOrd="0" parTransId="{38DAA6BD-0863-D74F-AE9A-EFC4C199FAF1}" sibTransId="{CC94CE4A-C31C-8F4E-B721-B4E05E3F6445}"/>
    <dgm:cxn modelId="{9F859974-B74F-9643-9A56-41EF1C68DFFF}" srcId="{560B3DE9-A976-8B43-88A0-F136E20F7BC1}" destId="{B7C425E2-20CA-E642-B6B7-2BDA1B9BB508}" srcOrd="1" destOrd="0" parTransId="{65E69CC9-AA58-F14C-B19A-25E243AC0B3B}" sibTransId="{D976FF97-A230-104C-B04A-1EC0E3B2EEAA}"/>
    <dgm:cxn modelId="{4D0BCA85-C72E-1140-B907-6168DB50A79B}" srcId="{560B3DE9-A976-8B43-88A0-F136E20F7BC1}" destId="{24189089-B283-9C4A-A000-DF0D5EEFB722}" srcOrd="0" destOrd="0" parTransId="{5C678795-4692-1D43-9179-EC98FB496180}" sibTransId="{DEB207ED-8BF9-3A48-A00E-7E279462F7F6}"/>
    <dgm:cxn modelId="{454F8694-86A0-B440-9502-74A918E671D8}" type="presOf" srcId="{560B3DE9-A976-8B43-88A0-F136E20F7BC1}" destId="{228192B8-5CBF-204B-A517-86362F532C46}" srcOrd="0" destOrd="0" presId="urn:microsoft.com/office/officeart/2005/8/layout/StepDownProcess"/>
    <dgm:cxn modelId="{E3044898-0BAA-5148-8B4B-4926A212E744}" type="presOf" srcId="{FEBF8749-33BA-C548-BE17-6DA50039743A}" destId="{791F6515-B06C-9347-B39E-DCA3D081B038}" srcOrd="0" destOrd="0" presId="urn:microsoft.com/office/officeart/2005/8/layout/StepDownProcess"/>
    <dgm:cxn modelId="{258CE8AA-3510-DB45-A4DF-70E970B6FEB7}" type="presOf" srcId="{B7C425E2-20CA-E642-B6B7-2BDA1B9BB508}" destId="{8A506EA7-DC30-F348-B7C6-3BA25538AFBD}" srcOrd="0" destOrd="0" presId="urn:microsoft.com/office/officeart/2005/8/layout/StepDownProcess"/>
    <dgm:cxn modelId="{700B53D5-8B2E-5641-9E36-A0370ECE718A}" type="presOf" srcId="{24189089-B283-9C4A-A000-DF0D5EEFB722}" destId="{89DC0963-E61E-C140-875B-9CACD06B2597}" srcOrd="0" destOrd="0" presId="urn:microsoft.com/office/officeart/2005/8/layout/StepDownProcess"/>
    <dgm:cxn modelId="{600DFBFC-B74E-434E-B31E-435FFC90A7F6}" type="presParOf" srcId="{228192B8-5CBF-204B-A517-86362F532C46}" destId="{B3D9CC10-A230-E147-B302-6912A3F3D713}" srcOrd="0" destOrd="0" presId="urn:microsoft.com/office/officeart/2005/8/layout/StepDownProcess"/>
    <dgm:cxn modelId="{5F4C258D-1765-B041-96E1-9FE00F71042A}" type="presParOf" srcId="{B3D9CC10-A230-E147-B302-6912A3F3D713}" destId="{4BE93913-73C8-8A4D-BF8F-B3ECF6782C77}" srcOrd="0" destOrd="0" presId="urn:microsoft.com/office/officeart/2005/8/layout/StepDownProcess"/>
    <dgm:cxn modelId="{09E3E03B-FA87-CB49-8BC1-BED8590ECECD}" type="presParOf" srcId="{B3D9CC10-A230-E147-B302-6912A3F3D713}" destId="{89DC0963-E61E-C140-875B-9CACD06B2597}" srcOrd="1" destOrd="0" presId="urn:microsoft.com/office/officeart/2005/8/layout/StepDownProcess"/>
    <dgm:cxn modelId="{2ED812E9-E1B6-D84A-83E9-B1F43DD8485C}" type="presParOf" srcId="{B3D9CC10-A230-E147-B302-6912A3F3D713}" destId="{E5CD12AC-626E-1F47-9C3A-B3CEFCBD1DDC}" srcOrd="2" destOrd="0" presId="urn:microsoft.com/office/officeart/2005/8/layout/StepDownProcess"/>
    <dgm:cxn modelId="{D65D6AD6-2CFB-3E4D-85D6-CA9CD1962DC1}" type="presParOf" srcId="{228192B8-5CBF-204B-A517-86362F532C46}" destId="{33E290BD-4FFE-4740-93E5-FA6599EA45C6}" srcOrd="1" destOrd="0" presId="urn:microsoft.com/office/officeart/2005/8/layout/StepDownProcess"/>
    <dgm:cxn modelId="{CD1C8603-985D-714A-8F11-1A5913790E22}" type="presParOf" srcId="{228192B8-5CBF-204B-A517-86362F532C46}" destId="{6033DC40-B67E-5648-88FF-95E536DB7958}" srcOrd="2" destOrd="0" presId="urn:microsoft.com/office/officeart/2005/8/layout/StepDownProcess"/>
    <dgm:cxn modelId="{764B1900-5B68-B044-953F-2F4929794012}" type="presParOf" srcId="{6033DC40-B67E-5648-88FF-95E536DB7958}" destId="{C15EBBF2-1303-8142-AC37-A65698F21E60}" srcOrd="0" destOrd="0" presId="urn:microsoft.com/office/officeart/2005/8/layout/StepDownProcess"/>
    <dgm:cxn modelId="{43B7DB2C-A72A-C14D-909E-483184EB0D5F}" type="presParOf" srcId="{6033DC40-B67E-5648-88FF-95E536DB7958}" destId="{8A506EA7-DC30-F348-B7C6-3BA25538AFBD}" srcOrd="1" destOrd="0" presId="urn:microsoft.com/office/officeart/2005/8/layout/StepDownProcess"/>
    <dgm:cxn modelId="{22374F05-3A72-2A41-BB19-C21AB8A287B9}" type="presParOf" srcId="{6033DC40-B67E-5648-88FF-95E536DB7958}" destId="{4A958ADA-BE9A-9D48-9372-5B15E240713B}" srcOrd="2" destOrd="0" presId="urn:microsoft.com/office/officeart/2005/8/layout/StepDownProcess"/>
    <dgm:cxn modelId="{B8C1FBCD-6F65-4046-AF40-9FA55DFC766D}" type="presParOf" srcId="{228192B8-5CBF-204B-A517-86362F532C46}" destId="{02538C19-AA03-4042-BB1F-3A6F0D49C196}" srcOrd="3" destOrd="0" presId="urn:microsoft.com/office/officeart/2005/8/layout/StepDownProcess"/>
    <dgm:cxn modelId="{8DFFCB28-AD6C-1B4C-B1FC-4C06E8C507C1}" type="presParOf" srcId="{228192B8-5CBF-204B-A517-86362F532C46}" destId="{29F9C842-E08F-A145-88DB-DA49247565C5}" srcOrd="4" destOrd="0" presId="urn:microsoft.com/office/officeart/2005/8/layout/StepDownProcess"/>
    <dgm:cxn modelId="{427DDA78-BBF5-634A-81EC-CD2384D5F20F}" type="presParOf" srcId="{29F9C842-E08F-A145-88DB-DA49247565C5}" destId="{791F6515-B06C-9347-B39E-DCA3D081B03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6D115-796A-DA42-8ED2-EA1B5E1B7B9D}">
      <dsp:nvSpPr>
        <dsp:cNvPr id="0" name=""/>
        <dsp:cNvSpPr/>
      </dsp:nvSpPr>
      <dsp:spPr>
        <a:xfrm rot="10800000">
          <a:off x="0" y="0"/>
          <a:ext cx="5549866" cy="774733"/>
        </a:xfrm>
        <a:prstGeom prst="trapezoid">
          <a:avLst>
            <a:gd name="adj" fmla="val 71636"/>
          </a:avLst>
        </a:prstGeom>
        <a:solidFill>
          <a:schemeClr val="accent5">
            <a:shade val="8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All Americans with AD</a:t>
          </a:r>
        </a:p>
      </dsp:txBody>
      <dsp:txXfrm rot="-10800000">
        <a:off x="971226" y="0"/>
        <a:ext cx="3607412" cy="774733"/>
      </dsp:txXfrm>
    </dsp:sp>
    <dsp:sp modelId="{49881796-2C19-CE46-8455-CF84C919C0EC}">
      <dsp:nvSpPr>
        <dsp:cNvPr id="0" name=""/>
        <dsp:cNvSpPr/>
      </dsp:nvSpPr>
      <dsp:spPr>
        <a:xfrm rot="10800000">
          <a:off x="554986" y="774732"/>
          <a:ext cx="4439892" cy="774733"/>
        </a:xfrm>
        <a:prstGeom prst="trapezoid">
          <a:avLst>
            <a:gd name="adj" fmla="val 71636"/>
          </a:avLst>
        </a:prstGeom>
        <a:solidFill>
          <a:schemeClr val="accent5">
            <a:shade val="80000"/>
            <a:hueOff val="56242"/>
            <a:satOff val="912"/>
            <a:lumOff val="5613"/>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37% diagnosed</a:t>
          </a:r>
        </a:p>
      </dsp:txBody>
      <dsp:txXfrm rot="-10800000">
        <a:off x="1331967" y="774732"/>
        <a:ext cx="2885930" cy="774733"/>
      </dsp:txXfrm>
    </dsp:sp>
    <dsp:sp modelId="{971FC757-1380-4345-8768-0FA94CF94038}">
      <dsp:nvSpPr>
        <dsp:cNvPr id="0" name=""/>
        <dsp:cNvSpPr/>
      </dsp:nvSpPr>
      <dsp:spPr>
        <a:xfrm rot="10800000">
          <a:off x="1109973" y="1549466"/>
          <a:ext cx="3329919" cy="774733"/>
        </a:xfrm>
        <a:prstGeom prst="trapezoid">
          <a:avLst>
            <a:gd name="adj" fmla="val 71636"/>
          </a:avLst>
        </a:prstGeom>
        <a:solidFill>
          <a:schemeClr val="accent5">
            <a:shade val="80000"/>
            <a:hueOff val="112484"/>
            <a:satOff val="1823"/>
            <a:lumOff val="11227"/>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64% Mild-to-moderate</a:t>
          </a:r>
        </a:p>
      </dsp:txBody>
      <dsp:txXfrm rot="-10800000">
        <a:off x="1692709" y="1549466"/>
        <a:ext cx="2164447" cy="774733"/>
      </dsp:txXfrm>
    </dsp:sp>
    <dsp:sp modelId="{5CCF9421-81B7-2F4E-9CA4-3F16983DD43C}">
      <dsp:nvSpPr>
        <dsp:cNvPr id="0" name=""/>
        <dsp:cNvSpPr/>
      </dsp:nvSpPr>
      <dsp:spPr>
        <a:xfrm rot="10800000">
          <a:off x="1664959" y="2324199"/>
          <a:ext cx="2219946" cy="774733"/>
        </a:xfrm>
        <a:prstGeom prst="trapezoid">
          <a:avLst>
            <a:gd name="adj" fmla="val 71636"/>
          </a:avLst>
        </a:prstGeom>
        <a:solidFill>
          <a:schemeClr val="accent5">
            <a:shade val="80000"/>
            <a:hueOff val="168727"/>
            <a:satOff val="2735"/>
            <a:lumOff val="1684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58.7% poorly controlled</a:t>
          </a:r>
        </a:p>
      </dsp:txBody>
      <dsp:txXfrm rot="-10800000">
        <a:off x="2053450" y="2324199"/>
        <a:ext cx="1442965" cy="774733"/>
      </dsp:txXfrm>
    </dsp:sp>
    <dsp:sp modelId="{765F48BC-42CF-4F46-A26E-ACE979981882}">
      <dsp:nvSpPr>
        <dsp:cNvPr id="0" name=""/>
        <dsp:cNvSpPr/>
      </dsp:nvSpPr>
      <dsp:spPr>
        <a:xfrm rot="10800000">
          <a:off x="2219946" y="3098932"/>
          <a:ext cx="1109973" cy="774733"/>
        </a:xfrm>
        <a:prstGeom prst="trapezoid">
          <a:avLst>
            <a:gd name="adj" fmla="val 71636"/>
          </a:avLst>
        </a:prstGeom>
        <a:solidFill>
          <a:schemeClr val="accent5">
            <a:shade val="80000"/>
            <a:hueOff val="224969"/>
            <a:satOff val="3647"/>
            <a:lumOff val="22454"/>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ln w="3175">
                <a:noFill/>
              </a:ln>
              <a:solidFill>
                <a:schemeClr val="tx1">
                  <a:lumMod val="75000"/>
                </a:schemeClr>
              </a:solidFill>
            </a:rPr>
            <a:t>10% adoption rate</a:t>
          </a:r>
        </a:p>
      </dsp:txBody>
      <dsp:txXfrm rot="-10800000">
        <a:off x="2219946" y="3098932"/>
        <a:ext cx="1109973" cy="774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6D115-796A-DA42-8ED2-EA1B5E1B7B9D}">
      <dsp:nvSpPr>
        <dsp:cNvPr id="0" name=""/>
        <dsp:cNvSpPr/>
      </dsp:nvSpPr>
      <dsp:spPr>
        <a:xfrm rot="10800000">
          <a:off x="0" y="0"/>
          <a:ext cx="5465927" cy="775062"/>
        </a:xfrm>
        <a:prstGeom prst="trapezoid">
          <a:avLst>
            <a:gd name="adj" fmla="val 70522"/>
          </a:avLst>
        </a:prstGeom>
        <a:solidFill>
          <a:schemeClr val="accent3">
            <a:shade val="8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7.3% of US adults* have AD</a:t>
          </a:r>
        </a:p>
      </dsp:txBody>
      <dsp:txXfrm rot="-10800000">
        <a:off x="956537" y="0"/>
        <a:ext cx="3552852" cy="775062"/>
      </dsp:txXfrm>
    </dsp:sp>
    <dsp:sp modelId="{49881796-2C19-CE46-8455-CF84C919C0EC}">
      <dsp:nvSpPr>
        <dsp:cNvPr id="0" name=""/>
        <dsp:cNvSpPr/>
      </dsp:nvSpPr>
      <dsp:spPr>
        <a:xfrm rot="10800000">
          <a:off x="546592" y="775061"/>
          <a:ext cx="4372741" cy="775062"/>
        </a:xfrm>
        <a:prstGeom prst="trapezoid">
          <a:avLst>
            <a:gd name="adj" fmla="val 70522"/>
          </a:avLst>
        </a:prstGeom>
        <a:solidFill>
          <a:schemeClr val="accent3">
            <a:shade val="80000"/>
            <a:hueOff val="-61202"/>
            <a:satOff val="-71"/>
            <a:lumOff val="657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37% diagnosed</a:t>
          </a:r>
        </a:p>
      </dsp:txBody>
      <dsp:txXfrm rot="-10800000">
        <a:off x="1311822" y="775061"/>
        <a:ext cx="2842282" cy="775062"/>
      </dsp:txXfrm>
    </dsp:sp>
    <dsp:sp modelId="{971FC757-1380-4345-8768-0FA94CF94038}">
      <dsp:nvSpPr>
        <dsp:cNvPr id="0" name=""/>
        <dsp:cNvSpPr/>
      </dsp:nvSpPr>
      <dsp:spPr>
        <a:xfrm rot="10800000">
          <a:off x="1093185" y="1550124"/>
          <a:ext cx="3279556" cy="775062"/>
        </a:xfrm>
        <a:prstGeom prst="trapezoid">
          <a:avLst>
            <a:gd name="adj" fmla="val 70522"/>
          </a:avLst>
        </a:prstGeom>
        <a:solidFill>
          <a:schemeClr val="accent3">
            <a:shade val="80000"/>
            <a:hueOff val="-122403"/>
            <a:satOff val="-141"/>
            <a:lumOff val="1314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40% moderate-to-severe</a:t>
          </a:r>
        </a:p>
      </dsp:txBody>
      <dsp:txXfrm rot="-10800000">
        <a:off x="1667107" y="1550124"/>
        <a:ext cx="2131711" cy="775062"/>
      </dsp:txXfrm>
    </dsp:sp>
    <dsp:sp modelId="{8F879245-8C8B-DA42-8891-461FAF14B2B8}">
      <dsp:nvSpPr>
        <dsp:cNvPr id="0" name=""/>
        <dsp:cNvSpPr/>
      </dsp:nvSpPr>
      <dsp:spPr>
        <a:xfrm rot="10800000">
          <a:off x="1639778" y="2325186"/>
          <a:ext cx="2186370" cy="775062"/>
        </a:xfrm>
        <a:prstGeom prst="trapezoid">
          <a:avLst>
            <a:gd name="adj" fmla="val 70522"/>
          </a:avLst>
        </a:prstGeom>
        <a:solidFill>
          <a:schemeClr val="accent3">
            <a:shade val="80000"/>
            <a:hueOff val="-183605"/>
            <a:satOff val="-212"/>
            <a:lumOff val="19711"/>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58.7% poorly controlled</a:t>
          </a:r>
        </a:p>
      </dsp:txBody>
      <dsp:txXfrm rot="-10800000">
        <a:off x="2022392" y="2325186"/>
        <a:ext cx="1421141" cy="775062"/>
      </dsp:txXfrm>
    </dsp:sp>
    <dsp:sp modelId="{821363C3-5C5F-9147-A381-91518050440D}">
      <dsp:nvSpPr>
        <dsp:cNvPr id="0" name=""/>
        <dsp:cNvSpPr/>
      </dsp:nvSpPr>
      <dsp:spPr>
        <a:xfrm rot="10800000">
          <a:off x="2186370" y="3100248"/>
          <a:ext cx="1093185" cy="775062"/>
        </a:xfrm>
        <a:prstGeom prst="trapezoid">
          <a:avLst>
            <a:gd name="adj" fmla="val 70522"/>
          </a:avLst>
        </a:prstGeom>
        <a:solidFill>
          <a:schemeClr val="accent3">
            <a:shade val="80000"/>
            <a:hueOff val="-244807"/>
            <a:satOff val="-283"/>
            <a:lumOff val="26281"/>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ln w="3175">
                <a:noFill/>
              </a:ln>
              <a:solidFill>
                <a:schemeClr val="tx1">
                  <a:lumMod val="75000"/>
                </a:schemeClr>
              </a:solidFill>
            </a:rPr>
            <a:t>2% adoption rate</a:t>
          </a:r>
        </a:p>
      </dsp:txBody>
      <dsp:txXfrm rot="-10800000">
        <a:off x="2186370" y="3100248"/>
        <a:ext cx="1093185" cy="775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93913-73C8-8A4D-BF8F-B3ECF6782C77}">
      <dsp:nvSpPr>
        <dsp:cNvPr id="0" name=""/>
        <dsp:cNvSpPr/>
      </dsp:nvSpPr>
      <dsp:spPr>
        <a:xfrm rot="5400000">
          <a:off x="1611907" y="1227717"/>
          <a:ext cx="1085810" cy="1236156"/>
        </a:xfrm>
        <a:prstGeom prst="bentUpArrow">
          <a:avLst>
            <a:gd name="adj1" fmla="val 32840"/>
            <a:gd name="adj2" fmla="val 25000"/>
            <a:gd name="adj3" fmla="val 35780"/>
          </a:avLst>
        </a:prstGeom>
        <a:solidFill>
          <a:schemeClr val="bg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C0963-E61E-C140-875B-9CACD06B2597}">
      <dsp:nvSpPr>
        <dsp:cNvPr id="0" name=""/>
        <dsp:cNvSpPr/>
      </dsp:nvSpPr>
      <dsp:spPr>
        <a:xfrm>
          <a:off x="1324233" y="24075"/>
          <a:ext cx="1827865" cy="1279446"/>
        </a:xfrm>
        <a:prstGeom prst="roundRect">
          <a:avLst>
            <a:gd name="adj" fmla="val 16670"/>
          </a:avLst>
        </a:prstGeom>
        <a:no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 is defined beyond Th2 cells and related cytokines</a:t>
          </a:r>
        </a:p>
      </dsp:txBody>
      <dsp:txXfrm>
        <a:off x="1386702" y="86544"/>
        <a:ext cx="1702927" cy="1154508"/>
      </dsp:txXfrm>
    </dsp:sp>
    <dsp:sp modelId="{E5CD12AC-626E-1F47-9C3A-B3CEFCBD1DDC}">
      <dsp:nvSpPr>
        <dsp:cNvPr id="0" name=""/>
        <dsp:cNvSpPr/>
      </dsp:nvSpPr>
      <dsp:spPr>
        <a:xfrm>
          <a:off x="3152098" y="146099"/>
          <a:ext cx="1329414" cy="1034104"/>
        </a:xfrm>
        <a:prstGeom prst="rect">
          <a:avLst/>
        </a:prstGeom>
        <a:noFill/>
        <a:ln>
          <a:noFill/>
        </a:ln>
        <a:effectLst/>
      </dsp:spPr>
      <dsp:style>
        <a:lnRef idx="0">
          <a:scrgbClr r="0" g="0" b="0"/>
        </a:lnRef>
        <a:fillRef idx="0">
          <a:scrgbClr r="0" g="0" b="0"/>
        </a:fillRef>
        <a:effectRef idx="0">
          <a:scrgbClr r="0" g="0" b="0"/>
        </a:effectRef>
        <a:fontRef idx="minor"/>
      </dsp:style>
    </dsp:sp>
    <dsp:sp modelId="{C15EBBF2-1303-8142-AC37-A65698F21E60}">
      <dsp:nvSpPr>
        <dsp:cNvPr id="0" name=""/>
        <dsp:cNvSpPr/>
      </dsp:nvSpPr>
      <dsp:spPr>
        <a:xfrm rot="5400000">
          <a:off x="3127401" y="2664957"/>
          <a:ext cx="1085810" cy="1236156"/>
        </a:xfrm>
        <a:prstGeom prst="bentUpArrow">
          <a:avLst>
            <a:gd name="adj1" fmla="val 32840"/>
            <a:gd name="adj2" fmla="val 25000"/>
            <a:gd name="adj3" fmla="val 35780"/>
          </a:avLst>
        </a:prstGeom>
        <a:solidFill>
          <a:schemeClr val="bg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06EA7-DC30-F348-B7C6-3BA25538AFBD}">
      <dsp:nvSpPr>
        <dsp:cNvPr id="0" name=""/>
        <dsp:cNvSpPr/>
      </dsp:nvSpPr>
      <dsp:spPr>
        <a:xfrm>
          <a:off x="2839727" y="1461315"/>
          <a:ext cx="1827865" cy="1279446"/>
        </a:xfrm>
        <a:prstGeom prst="roundRect">
          <a:avLst>
            <a:gd name="adj" fmla="val 16670"/>
          </a:avLst>
        </a:prstGeom>
        <a:no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Patients present with different cytokine signatures at different stages of disease</a:t>
          </a:r>
        </a:p>
      </dsp:txBody>
      <dsp:txXfrm>
        <a:off x="2902196" y="1523784"/>
        <a:ext cx="1702927" cy="1154508"/>
      </dsp:txXfrm>
    </dsp:sp>
    <dsp:sp modelId="{4A958ADA-BE9A-9D48-9372-5B15E240713B}">
      <dsp:nvSpPr>
        <dsp:cNvPr id="0" name=""/>
        <dsp:cNvSpPr/>
      </dsp:nvSpPr>
      <dsp:spPr>
        <a:xfrm>
          <a:off x="4667593" y="1583339"/>
          <a:ext cx="1329414" cy="1034104"/>
        </a:xfrm>
        <a:prstGeom prst="rect">
          <a:avLst/>
        </a:prstGeom>
        <a:noFill/>
        <a:ln>
          <a:noFill/>
        </a:ln>
        <a:effectLst/>
      </dsp:spPr>
      <dsp:style>
        <a:lnRef idx="0">
          <a:scrgbClr r="0" g="0" b="0"/>
        </a:lnRef>
        <a:fillRef idx="0">
          <a:scrgbClr r="0" g="0" b="0"/>
        </a:fillRef>
        <a:effectRef idx="0">
          <a:scrgbClr r="0" g="0" b="0"/>
        </a:effectRef>
        <a:fontRef idx="minor"/>
      </dsp:style>
    </dsp:sp>
    <dsp:sp modelId="{791F6515-B06C-9347-B39E-DCA3D081B038}">
      <dsp:nvSpPr>
        <dsp:cNvPr id="0" name=""/>
        <dsp:cNvSpPr/>
      </dsp:nvSpPr>
      <dsp:spPr>
        <a:xfrm>
          <a:off x="4355222" y="2898555"/>
          <a:ext cx="1827865" cy="1279446"/>
        </a:xfrm>
        <a:prstGeom prst="roundRect">
          <a:avLst>
            <a:gd name="adj" fmla="val 16670"/>
          </a:avLst>
        </a:prstGeom>
        <a:no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JAK inhibitors interfere with the signaling of multiple cytokines simultaneously</a:t>
          </a:r>
        </a:p>
      </dsp:txBody>
      <dsp:txXfrm>
        <a:off x="4417691" y="2961024"/>
        <a:ext cx="1702927" cy="11545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9387F-64D9-4256-AC54-08EAF1855220}"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AB526-B2D4-4C4E-847A-8832132F668C}" type="slidenum">
              <a:rPr lang="en-US" smtClean="0"/>
              <a:t>‹#›</a:t>
            </a:fld>
            <a:endParaRPr lang="en-US"/>
          </a:p>
        </p:txBody>
      </p:sp>
    </p:spTree>
    <p:extLst>
      <p:ext uri="{BB962C8B-B14F-4D97-AF65-F5344CB8AC3E}">
        <p14:creationId xmlns:p14="http://schemas.microsoft.com/office/powerpoint/2010/main" val="378533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mc/articles/PMC690183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Jefferson Pike [others introduce] and thank you creating this virtual case competition opportunity!</a:t>
            </a:r>
          </a:p>
          <a:p>
            <a:r>
              <a:rPr lang="en-US" dirty="0"/>
              <a:t>We are thrilled to present our recommendation and analysis for TNT Bio. </a:t>
            </a:r>
          </a:p>
        </p:txBody>
      </p:sp>
      <p:sp>
        <p:nvSpPr>
          <p:cNvPr id="4" name="Slide Number Placeholder 3"/>
          <p:cNvSpPr>
            <a:spLocks noGrp="1"/>
          </p:cNvSpPr>
          <p:nvPr>
            <p:ph type="sldNum" sz="quarter" idx="5"/>
          </p:nvPr>
        </p:nvSpPr>
        <p:spPr/>
        <p:txBody>
          <a:bodyPr/>
          <a:lstStyle/>
          <a:p>
            <a:fld id="{53CAB526-B2D4-4C4E-847A-8832132F668C}" type="slidenum">
              <a:rPr lang="en-US" smtClean="0"/>
              <a:t>1</a:t>
            </a:fld>
            <a:endParaRPr lang="en-US"/>
          </a:p>
        </p:txBody>
      </p:sp>
    </p:spTree>
    <p:extLst>
      <p:ext uri="{BB962C8B-B14F-4D97-AF65-F5344CB8AC3E}">
        <p14:creationId xmlns:p14="http://schemas.microsoft.com/office/powerpoint/2010/main" val="35863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demonstrate the value to stakeholders, our team investigated current atopic dermatitis treatments and ranked the proposed value of these therapies to patients, providers, payers, and manufacturers.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Factors deemed beneficial to patients when considering the value of AD therapies include ease of use, other administration burden, cost, patient adherence, and overall patient preferences based on current literature. Ease of use is a composite of convenience in terms of dosing schedule and physical barriers to administration, while other administration burden depicts place of administration – where at home administration would be scored higher than therapies to be administered in a clinic setting only. The prescription costs were defined as the total prescription cost to patients for a 30 day supply. Interestingly enough, evidence suggest that patients actually have a higher preference towards injectable therapies because they believe these to be more efficacious, which also leads to higher rates of adherence. Reports also indicate that patients have ”steroid phobia” and are concerned with side effects of topical steroid regimens, making this regimen less preferred among most patients.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Factors deemed beneficial for providers include comorbid indications, disease severity indications, and formulary tier placement based on the 2019 OptumRx Prescription Drug Plan data. Comorbid indication scoring factored in whether or not a pre-existing patient population or populations at risk for developing AD were prescribed the current regimen. For example, patients with severe atopic dermatitis are more likely to develop other allergic conditions, such as asthma. Topical steroids remain in Tier 1, while the other 3 regimens remain in tier 2, with topical calcineurin inhibitors and </a:t>
            </a:r>
            <a:r>
              <a:rPr lang="en-US" sz="1200" kern="1200" dirty="0" err="1">
                <a:solidFill>
                  <a:schemeClr val="tx1"/>
                </a:solidFill>
                <a:effectLst/>
                <a:latin typeface="+mn-lt"/>
                <a:ea typeface="+mn-ea"/>
                <a:cs typeface="+mn-cs"/>
              </a:rPr>
              <a:t>Crisaborole</a:t>
            </a:r>
            <a:r>
              <a:rPr lang="en-US" sz="1200" kern="1200" dirty="0">
                <a:solidFill>
                  <a:schemeClr val="tx1"/>
                </a:solidFill>
                <a:effectLst/>
                <a:latin typeface="+mn-lt"/>
                <a:ea typeface="+mn-ea"/>
                <a:cs typeface="+mn-cs"/>
              </a:rPr>
              <a:t> requiring patients to have tried a TCS prior to initiation. TCS is also indicated for all disease severities and infants, children and adults, whereas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is only indicated for adults and moderate-severe disease classification.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Factors deemed beneficial for payers include the proposed budget impact and the medications’ place in the AD treatment algorithm. While topical corticosteroids have the greatest budget impact, most versatile usage, and are considered first-line treatment agents, </a:t>
            </a:r>
            <a:r>
              <a:rPr lang="en-US" sz="1200" kern="1200" dirty="0" err="1">
                <a:solidFill>
                  <a:schemeClr val="tx1"/>
                </a:solidFill>
                <a:effectLst/>
                <a:latin typeface="+mn-lt"/>
                <a:ea typeface="+mn-ea"/>
                <a:cs typeface="+mn-cs"/>
              </a:rPr>
              <a:t>dupilumab’s</a:t>
            </a:r>
            <a:r>
              <a:rPr lang="en-US" sz="1200" kern="1200" dirty="0">
                <a:solidFill>
                  <a:schemeClr val="tx1"/>
                </a:solidFill>
                <a:effectLst/>
                <a:latin typeface="+mn-lt"/>
                <a:ea typeface="+mn-ea"/>
                <a:cs typeface="+mn-cs"/>
              </a:rPr>
              <a:t> recent indication for AD is associated with profitable gain compared to </a:t>
            </a:r>
            <a:r>
              <a:rPr lang="en-US" sz="1200" kern="1200" dirty="0" err="1">
                <a:solidFill>
                  <a:schemeClr val="tx1"/>
                </a:solidFill>
                <a:effectLst/>
                <a:latin typeface="+mn-lt"/>
                <a:ea typeface="+mn-ea"/>
                <a:cs typeface="+mn-cs"/>
              </a:rPr>
              <a:t>crisaborole</a:t>
            </a:r>
            <a:r>
              <a:rPr lang="en-US" sz="1200" kern="1200" dirty="0">
                <a:solidFill>
                  <a:schemeClr val="tx1"/>
                </a:solidFill>
                <a:effectLst/>
                <a:latin typeface="+mn-lt"/>
                <a:ea typeface="+mn-ea"/>
                <a:cs typeface="+mn-cs"/>
              </a:rPr>
              <a:t> in terms of a budget impact analysis if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were to be adopted.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factors deemed beneficial for manufactures include R&amp;D costs and the associated manufacturing costs to produce these products.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is associated with higher production costs due to the high costs associated with producing biologic products.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Composite rankings for these current therapies indicate that topical corticosteroids are the most valuable to consumers and stakeholders, followed by </a:t>
            </a:r>
            <a:r>
              <a:rPr lang="en-US" sz="1200" kern="1200" dirty="0" err="1">
                <a:solidFill>
                  <a:schemeClr val="tx1"/>
                </a:solidFill>
                <a:effectLst/>
                <a:latin typeface="+mn-lt"/>
                <a:ea typeface="+mn-ea"/>
                <a:cs typeface="+mn-cs"/>
              </a:rPr>
              <a:t>Crisaborole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and topical calcineurin inhibitors. </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13390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value matrix determined in the previous slide was used to extrapolate the proposed value of TN-013 and TN-002 to the same group of stakeholders. Overall TN-002 was shown to have the greatest proposed value. While patient preference indicates injectable therapies are preferred among most, TN-002’s low predicted prescription drug cost to patients and ease of use formulate a greater composite value. </a:t>
            </a:r>
          </a:p>
          <a:p>
            <a:pPr marL="158750" indent="0">
              <a:buNone/>
            </a:pPr>
            <a:endParaRPr lang="en-US" dirty="0"/>
          </a:p>
          <a:p>
            <a:pPr marL="158750" indent="0">
              <a:buNone/>
            </a:pPr>
            <a:r>
              <a:rPr lang="en-US" dirty="0"/>
              <a:t>Data suggest that 60 to 70% of asthma patients have comorbid atopic dermatitis. Those with severe asthma are indicated for treatment with IL-13 inhibitors, such as Dupilumab, making TN-013 the preferred agent among providers and suggests there may already be a historical patient population in place. However, atopic dermatitis topical regimens span a wide range of disease severities, making TN-002 the preferred agent in terms of disease severity. </a:t>
            </a:r>
          </a:p>
          <a:p>
            <a:pPr marL="158750" indent="0">
              <a:buNone/>
            </a:pPr>
            <a:endParaRPr lang="en-US" dirty="0"/>
          </a:p>
          <a:p>
            <a:pPr marL="158750" indent="0">
              <a:buNone/>
            </a:pPr>
            <a:r>
              <a:rPr lang="en-US" dirty="0"/>
              <a:t>TN-002 also has a novel mechanism of action and no other competing candidates on the market, making this a preferred regimen to payers. However, due to its’ novel mechanism, manufacturers may have more R&amp;D costs associated with development, but lower manufacturing costs when compared to the costs to manufacture biologic therapies. </a:t>
            </a:r>
          </a:p>
          <a:p>
            <a:pPr marL="158750" indent="0">
              <a:buNone/>
            </a:pPr>
            <a:endParaRPr lang="en-US" dirty="0"/>
          </a:p>
          <a:p>
            <a:pPr marL="158750" indent="0">
              <a:buNone/>
            </a:pPr>
            <a:r>
              <a:rPr lang="en-US" dirty="0"/>
              <a:t>So, putting it all together, TN-002 demonstrates the highest value to patients, providers, payers, and manufacturers. </a:t>
            </a:r>
          </a:p>
          <a:p>
            <a:pPr marL="158750" indent="0">
              <a:buNone/>
            </a:pPr>
            <a:endParaRPr lang="en-US" dirty="0"/>
          </a:p>
        </p:txBody>
      </p:sp>
    </p:spTree>
    <p:extLst>
      <p:ext uri="{BB962C8B-B14F-4D97-AF65-F5344CB8AC3E}">
        <p14:creationId xmlns:p14="http://schemas.microsoft.com/office/powerpoint/2010/main" val="2669248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bucket our team analyzed was the “Likelihood of approval” for both products </a:t>
            </a:r>
            <a:r>
              <a:rPr lang="en-US" dirty="0">
                <a:sym typeface="Wingdings" pitchFamily="2" charset="2"/>
              </a:rPr>
              <a:t>which boils down to trends throughout the entire regulatory and payor space</a:t>
            </a:r>
            <a:endParaRPr lang="en-US" dirty="0"/>
          </a:p>
          <a:p>
            <a:endParaRPr lang="en-US" dirty="0"/>
          </a:p>
          <a:p>
            <a:r>
              <a:rPr lang="en-US" dirty="0"/>
              <a:t>Specifically within internal and on-going clinical development </a:t>
            </a:r>
            <a:r>
              <a:rPr lang="en-US" dirty="0">
                <a:sym typeface="Wingdings" pitchFamily="2" charset="2"/>
              </a:rPr>
              <a:t> TNT-013 may allow for greater efficiency in atopic dermatitis launch over TNT-002 </a:t>
            </a:r>
            <a:endParaRPr lang="en-US" dirty="0"/>
          </a:p>
          <a:p>
            <a:pPr marL="171450" indent="-171450">
              <a:buFont typeface="Arial" panose="020B0604020202020204" pitchFamily="34" charset="0"/>
              <a:buChar char="•"/>
            </a:pPr>
            <a:r>
              <a:rPr lang="en-US" dirty="0"/>
              <a:t>TNT-013 = demonstrated potential for superiority over standard of care in asthma in a Phase 2 trial</a:t>
            </a:r>
          </a:p>
          <a:p>
            <a:pPr marL="171450" indent="-171450">
              <a:buFont typeface="Arial" panose="020B0604020202020204" pitchFamily="34" charset="0"/>
              <a:buChar char="•"/>
            </a:pPr>
            <a:r>
              <a:rPr lang="en-US" dirty="0"/>
              <a:t>TNT-002 = currently in a Phase 1 trial for rheumatoid arthritis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As we can see here, completing phase 2 = </a:t>
            </a:r>
            <a:r>
              <a:rPr lang="en-US" sz="1200" kern="1200" dirty="0">
                <a:solidFill>
                  <a:schemeClr val="tx1"/>
                </a:solidFill>
                <a:effectLst/>
                <a:latin typeface="+mn-lt"/>
                <a:ea typeface="+mn-ea"/>
                <a:cs typeface="+mn-cs"/>
              </a:rPr>
              <a:t>major milestone in the drug development process for TNT-013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Post completing phase 2, TNT-013 stands at about a 70% change of approval vs. an 11% chance of approval for TNT-002</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u="none" kern="1200" dirty="0">
                <a:solidFill>
                  <a:schemeClr val="tx1"/>
                </a:solidFill>
                <a:effectLst/>
                <a:latin typeface="+mn-lt"/>
                <a:ea typeface="+mn-ea"/>
                <a:cs typeface="+mn-cs"/>
              </a:rPr>
              <a:t>Beyond overall approval chances, TNT-013 stands at a greater chance for other advantages like:</a:t>
            </a:r>
            <a:endParaRPr lang="en-US" sz="1200" u="sng"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Workforce synergies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sym typeface="Wingdings" pitchFamily="2" charset="2"/>
              </a:rPr>
              <a:t>Long term benefits of our sales team not having to learn a new product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sym typeface="Wingdings" pitchFamily="2" charset="2"/>
              </a:rPr>
              <a:t>Shorter time frame for commercialization by being familiar with the product landscape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sym typeface="Wingdings" pitchFamily="2" charset="2"/>
              </a:rPr>
              <a:t>Large co-morbid correlation between </a:t>
            </a:r>
            <a:r>
              <a:rPr lang="en-US" dirty="0"/>
              <a:t>asthma and atopic dermatitis (as Amy noted in our value to stakeholders analysis) </a:t>
            </a:r>
            <a:r>
              <a:rPr lang="en-US" dirty="0">
                <a:sym typeface="Wingdings" pitchFamily="2" charset="2"/>
              </a:rPr>
              <a:t> this will drive market up-take for both indications</a:t>
            </a:r>
          </a:p>
        </p:txBody>
      </p:sp>
      <p:sp>
        <p:nvSpPr>
          <p:cNvPr id="4" name="Slide Number Placeholder 3"/>
          <p:cNvSpPr>
            <a:spLocks noGrp="1"/>
          </p:cNvSpPr>
          <p:nvPr>
            <p:ph type="sldNum" sz="quarter" idx="5"/>
          </p:nvPr>
        </p:nvSpPr>
        <p:spPr/>
        <p:txBody>
          <a:bodyPr/>
          <a:lstStyle/>
          <a:p>
            <a:fld id="{53CAB526-B2D4-4C4E-847A-8832132F668C}" type="slidenum">
              <a:rPr lang="en-US" smtClean="0"/>
              <a:t>12</a:t>
            </a:fld>
            <a:endParaRPr lang="en-US"/>
          </a:p>
        </p:txBody>
      </p:sp>
    </p:spTree>
    <p:extLst>
      <p:ext uri="{BB962C8B-B14F-4D97-AF65-F5344CB8AC3E}">
        <p14:creationId xmlns:p14="http://schemas.microsoft.com/office/powerpoint/2010/main" val="207268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https://www.ncbi.nlm.nih.gov/pmc/articles/PMC6901833/</a:t>
            </a:r>
            <a:endParaRPr lang="en-US" dirty="0"/>
          </a:p>
          <a:p>
            <a:endParaRPr lang="en-US" b="0" dirty="0"/>
          </a:p>
          <a:p>
            <a:r>
              <a:rPr lang="en-US" b="0" dirty="0"/>
              <a:t>Within the overall clinical development and regulatory environment </a:t>
            </a:r>
            <a:r>
              <a:rPr lang="en-US" b="0" dirty="0">
                <a:sym typeface="Wingdings" pitchFamily="2" charset="2"/>
              </a:rPr>
              <a:t> TNT-002 may align more closely with growing rhetoric in the atopic dermatitis space </a:t>
            </a:r>
            <a:endParaRPr lang="en-US" b="0" dirty="0"/>
          </a:p>
          <a:p>
            <a:endParaRPr lang="en-US" b="0" dirty="0"/>
          </a:p>
          <a:p>
            <a:r>
              <a:rPr lang="en-US" b="0" dirty="0"/>
              <a:t>As patients continue to present with atopic dermatitis:</a:t>
            </a:r>
          </a:p>
          <a:p>
            <a:pPr marL="171450" indent="-171450">
              <a:buFont typeface="Arial" panose="020B0604020202020204" pitchFamily="34" charset="0"/>
              <a:buChar char="•"/>
            </a:pPr>
            <a:r>
              <a:rPr lang="en-US" b="0" dirty="0"/>
              <a:t>Providers are finding that the cytokine microenvironment is growing more complex </a:t>
            </a:r>
            <a:r>
              <a:rPr lang="en-US" b="0" dirty="0">
                <a:sym typeface="Wingdings" pitchFamily="2" charset="2"/>
              </a:rPr>
              <a:t> beyond Th2 cells and related cytokines (IL-13, IL-4, etc.)</a:t>
            </a:r>
            <a:endParaRPr lang="en-US" b="0" dirty="0"/>
          </a:p>
          <a:p>
            <a:pPr marL="171450" indent="-171450">
              <a:buFont typeface="Arial" panose="020B0604020202020204" pitchFamily="34" charset="0"/>
              <a:buChar char="•"/>
            </a:pPr>
            <a:r>
              <a:rPr lang="en-US" b="0" dirty="0"/>
              <a:t>Patients seem to present with different cytokine signatures at different stages of disease</a:t>
            </a:r>
          </a:p>
          <a:p>
            <a:pPr marL="171450" indent="-171450">
              <a:buFont typeface="Arial" panose="020B0604020202020204" pitchFamily="34" charset="0"/>
              <a:buChar char="•"/>
            </a:pPr>
            <a:endParaRPr lang="en-US" b="0" dirty="0"/>
          </a:p>
          <a:p>
            <a:r>
              <a:rPr lang="en-US" b="0" dirty="0"/>
              <a:t>Growing interest toward JAK inhibitors which could interfere with the signaling of multiple cytokines simultaneously</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3CAB526-B2D4-4C4E-847A-8832132F668C}" type="slidenum">
              <a:rPr lang="en-US" smtClean="0"/>
              <a:t>13</a:t>
            </a:fld>
            <a:endParaRPr lang="en-US"/>
          </a:p>
        </p:txBody>
      </p:sp>
    </p:spTree>
    <p:extLst>
      <p:ext uri="{BB962C8B-B14F-4D97-AF65-F5344CB8AC3E}">
        <p14:creationId xmlns:p14="http://schemas.microsoft.com/office/powerpoint/2010/main" val="160221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we’re presenting the key assumptions used for our analysis</a:t>
            </a:r>
          </a:p>
          <a:p>
            <a:pPr marL="171450" indent="-171450">
              <a:buFont typeface="Arial" panose="020B0604020202020204" pitchFamily="34" charset="0"/>
              <a:buChar char="•"/>
            </a:pPr>
            <a:r>
              <a:rPr lang="en-US" dirty="0"/>
              <a:t>I won’t read through them</a:t>
            </a:r>
          </a:p>
          <a:p>
            <a:pPr marL="171450" indent="-171450">
              <a:buFont typeface="Arial" panose="020B0604020202020204" pitchFamily="34" charset="0"/>
              <a:buChar char="•"/>
            </a:pPr>
            <a:r>
              <a:rPr lang="en-US" dirty="0"/>
              <a:t>But please do feel free to refer back here if necessary</a:t>
            </a:r>
          </a:p>
        </p:txBody>
      </p:sp>
      <p:sp>
        <p:nvSpPr>
          <p:cNvPr id="4" name="Slide Number Placeholder 3"/>
          <p:cNvSpPr>
            <a:spLocks noGrp="1"/>
          </p:cNvSpPr>
          <p:nvPr>
            <p:ph type="sldNum" sz="quarter" idx="5"/>
          </p:nvPr>
        </p:nvSpPr>
        <p:spPr/>
        <p:txBody>
          <a:bodyPr/>
          <a:lstStyle/>
          <a:p>
            <a:fld id="{53CAB526-B2D4-4C4E-847A-8832132F668C}" type="slidenum">
              <a:rPr lang="en-US" smtClean="0"/>
              <a:t>14</a:t>
            </a:fld>
            <a:endParaRPr lang="en-US"/>
          </a:p>
        </p:txBody>
      </p:sp>
    </p:spTree>
    <p:extLst>
      <p:ext uri="{BB962C8B-B14F-4D97-AF65-F5344CB8AC3E}">
        <p14:creationId xmlns:p14="http://schemas.microsoft.com/office/powerpoint/2010/main" val="353363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sym typeface="Wingdings" pitchFamily="2" charset="2"/>
              </a:rPr>
              <a:t>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sym typeface="Wingdings" pitchFamily="2" charset="2"/>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sym typeface="Wingdings" pitchFamily="2" charset="2"/>
              </a:rPr>
              <a:t>Inherent risks with pursing TNT-002 for expansion into the atopic dermatitis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sym typeface="Wingdings" pitchFamily="2" charset="2"/>
              </a:rPr>
              <a:t>Next steps </a:t>
            </a:r>
            <a:r>
              <a:rPr lang="en-US" sz="1200" kern="1200" dirty="0">
                <a:solidFill>
                  <a:schemeClr val="tx1"/>
                </a:solidFill>
                <a:effectLst/>
                <a:latin typeface="+mn-lt"/>
                <a:ea typeface="+mn-ea"/>
                <a:cs typeface="+mn-cs"/>
                <a:sym typeface="Wingdings" pitchFamily="2" charset="2"/>
              </a:rPr>
              <a:t>for TNT-Bio can be used to mitigate risks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epidemiology data points to AD growing faster in regions outside of the US (places like Africa, Latin America, Europe, etc.)</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TNT-Bio is an early stage AD company and could cut down on commercial workforce costs via partnership with a company with an establish AD portfolio</a:t>
            </a:r>
            <a:endParaRPr lang="en-US" sz="1200" kern="1200" dirty="0">
              <a:solidFill>
                <a:schemeClr val="tx1"/>
              </a:solidFill>
              <a:effectLst/>
              <a:latin typeface="+mn-lt"/>
              <a:ea typeface="+mn-ea"/>
              <a:cs typeface="+mn-cs"/>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sym typeface="Wingdings" pitchFamily="2" charset="2"/>
            </a:endParaRPr>
          </a:p>
          <a:p>
            <a:r>
              <a:rPr lang="en-US" dirty="0"/>
              <a:t>US patent infringement case (</a:t>
            </a:r>
            <a:r>
              <a:rPr lang="en-US" dirty="0" err="1"/>
              <a:t>Dupixent</a:t>
            </a:r>
            <a:r>
              <a:rPr lang="en-US" dirty="0"/>
              <a:t>) #8,679,487</a:t>
            </a:r>
          </a:p>
          <a:p>
            <a:endParaRPr lang="en-US" dirty="0"/>
          </a:p>
          <a:p>
            <a:r>
              <a:rPr lang="en-US" dirty="0"/>
              <a:t>Biomarker analysis can be included if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sym typeface="Wingdings" pitchFamily="2" charset="2"/>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53CAB526-B2D4-4C4E-847A-8832132F668C}" type="slidenum">
              <a:rPr lang="en-US" smtClean="0"/>
              <a:t>15</a:t>
            </a:fld>
            <a:endParaRPr lang="en-US"/>
          </a:p>
        </p:txBody>
      </p:sp>
    </p:spTree>
    <p:extLst>
      <p:ext uri="{BB962C8B-B14F-4D97-AF65-F5344CB8AC3E}">
        <p14:creationId xmlns:p14="http://schemas.microsoft.com/office/powerpoint/2010/main" val="309717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AB526-B2D4-4C4E-847A-8832132F668C}" type="slidenum">
              <a:rPr lang="en-US" smtClean="0"/>
              <a:t>16</a:t>
            </a:fld>
            <a:endParaRPr lang="en-US"/>
          </a:p>
        </p:txBody>
      </p:sp>
    </p:spTree>
    <p:extLst>
      <p:ext uri="{BB962C8B-B14F-4D97-AF65-F5344CB8AC3E}">
        <p14:creationId xmlns:p14="http://schemas.microsoft.com/office/powerpoint/2010/main" val="79022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with an executive summary and provide some introductory information, then drill into the 4 key arms of our analysis. Finally, we will conclude by looking to the future with some risks and next steps.</a:t>
            </a:r>
          </a:p>
        </p:txBody>
      </p:sp>
      <p:sp>
        <p:nvSpPr>
          <p:cNvPr id="4" name="Slide Number Placeholder 3"/>
          <p:cNvSpPr>
            <a:spLocks noGrp="1"/>
          </p:cNvSpPr>
          <p:nvPr>
            <p:ph type="sldNum" sz="quarter" idx="5"/>
          </p:nvPr>
        </p:nvSpPr>
        <p:spPr/>
        <p:txBody>
          <a:bodyPr/>
          <a:lstStyle/>
          <a:p>
            <a:fld id="{53CAB526-B2D4-4C4E-847A-8832132F668C}" type="slidenum">
              <a:rPr lang="en-US" smtClean="0"/>
              <a:t>2</a:t>
            </a:fld>
            <a:endParaRPr lang="en-US"/>
          </a:p>
        </p:txBody>
      </p:sp>
    </p:spTree>
    <p:extLst>
      <p:ext uri="{BB962C8B-B14F-4D97-AF65-F5344CB8AC3E}">
        <p14:creationId xmlns:p14="http://schemas.microsoft.com/office/powerpoint/2010/main" val="408144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TNT Bio is a public, small-to-mid sized US biopharma company that was recently spun out of a larger company to focus on developing immunology drugs. </a:t>
            </a:r>
          </a:p>
          <a:p>
            <a:endParaRPr lang="en-US" dirty="0"/>
          </a:p>
          <a:p>
            <a:r>
              <a:rPr lang="en-US" dirty="0"/>
              <a:t>They brought our team in to answer the key question – which </a:t>
            </a:r>
            <a:r>
              <a:rPr lang="en-US" b="1" i="1" dirty="0"/>
              <a:t>one </a:t>
            </a:r>
            <a:r>
              <a:rPr lang="en-US" b="0" i="0" dirty="0"/>
              <a:t>of two promising agents should they pursue for phase I clinical development in atopic dermatitis?</a:t>
            </a:r>
          </a:p>
          <a:p>
            <a:endParaRPr lang="en-US" b="0" i="0" dirty="0"/>
          </a:p>
          <a:p>
            <a:r>
              <a:rPr lang="en-US" b="0" i="0" dirty="0"/>
              <a:t>After examining 4 key factors, we recommend that TNT-002 is the clear choice based on its less crowded competitive landscape, blockbuster commercial potential, and unique mechanism of action that could deliver more value to stakeholders.</a:t>
            </a:r>
          </a:p>
          <a:p>
            <a:endParaRPr lang="en-US" b="0" i="0" dirty="0"/>
          </a:p>
          <a:p>
            <a:r>
              <a:rPr lang="en-US" b="0" i="0" dirty="0"/>
              <a:t>With successful clinical development and purposeful commercial partnership, we project peak sales of over $1 B per year for TNT-002.</a:t>
            </a:r>
            <a:endParaRPr lang="en-US" dirty="0"/>
          </a:p>
        </p:txBody>
      </p:sp>
      <p:sp>
        <p:nvSpPr>
          <p:cNvPr id="4" name="Slide Number Placeholder 3"/>
          <p:cNvSpPr>
            <a:spLocks noGrp="1"/>
          </p:cNvSpPr>
          <p:nvPr>
            <p:ph type="sldNum" sz="quarter" idx="5"/>
          </p:nvPr>
        </p:nvSpPr>
        <p:spPr/>
        <p:txBody>
          <a:bodyPr/>
          <a:lstStyle/>
          <a:p>
            <a:fld id="{53CAB526-B2D4-4C4E-847A-8832132F668C}" type="slidenum">
              <a:rPr lang="en-US" smtClean="0"/>
              <a:t>3</a:t>
            </a:fld>
            <a:endParaRPr lang="en-US"/>
          </a:p>
        </p:txBody>
      </p:sp>
    </p:spTree>
    <p:extLst>
      <p:ext uri="{BB962C8B-B14F-4D97-AF65-F5344CB8AC3E}">
        <p14:creationId xmlns:p14="http://schemas.microsoft.com/office/powerpoint/2010/main" val="258080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both of TNT-Bio’s assets are promising, they differ considerably: </a:t>
            </a:r>
          </a:p>
          <a:p>
            <a:pPr marL="171450" indent="-171450">
              <a:buFont typeface="Arial" panose="020B0604020202020204" pitchFamily="34" charset="0"/>
              <a:buChar char="•"/>
            </a:pPr>
            <a:r>
              <a:rPr lang="en-US" dirty="0"/>
              <a:t>TNT-013, is a subcutaneous injectable biologic targeting the IL-13 receptor</a:t>
            </a:r>
          </a:p>
          <a:p>
            <a:pPr marL="171450" indent="-171450">
              <a:buFont typeface="Arial" panose="020B0604020202020204" pitchFamily="34" charset="0"/>
              <a:buChar char="•"/>
            </a:pPr>
            <a:r>
              <a:rPr lang="en-US" dirty="0"/>
              <a:t>TNT-002, a topical TYK2 inhibitor that falls under the JAK inhibitor family of immune agents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AD, also known as eczema, is an itchy, inflammatory skin condition in which rashes can develop on the cheeks, arms, and legs. Staging the severity of atopic dermatitis is difficult. Factors like body surface area are used to generate severity scores in clinical trials, however, in clinical practice, classifying severity relies on provider judgment.</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Atopic dermatitis commonly begins in childhood, and spontaneously resolves before adulthood in 70% or more cases.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patients with a mild outbreak who require medicine, 1</a:t>
            </a:r>
            <a:r>
              <a:rPr lang="en-US" baseline="30000" dirty="0"/>
              <a:t>st</a:t>
            </a:r>
            <a:r>
              <a:rPr lang="en-US" dirty="0"/>
              <a:t>-line topical agents include corticosteroids, calcineurin inhibitors, and PDE4 inhibitors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more severe cases, treatments might involve higher-potency corticosteroids or the injectable biologic agent DUPIXENT, which like TNT-013, blocks the IL-13 mechanism to control inflammation.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3CAB526-B2D4-4C4E-847A-8832132F668C}" type="slidenum">
              <a:rPr lang="en-US" smtClean="0"/>
              <a:t>4</a:t>
            </a:fld>
            <a:endParaRPr lang="en-US"/>
          </a:p>
        </p:txBody>
      </p:sp>
    </p:spTree>
    <p:extLst>
      <p:ext uri="{BB962C8B-B14F-4D97-AF65-F5344CB8AC3E}">
        <p14:creationId xmlns:p14="http://schemas.microsoft.com/office/powerpoint/2010/main" val="411524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approaching this case, our team came to the conclusion that TNT-Bio should focus on TNT-002 for atopic dermatitis by comparing its assets across 4 categories:</a:t>
            </a:r>
          </a:p>
          <a:p>
            <a:pPr marL="228600" indent="-228600">
              <a:buAutoNum type="arabicPeriod"/>
            </a:pPr>
            <a:r>
              <a:rPr lang="en-US" dirty="0"/>
              <a:t>Competition, both now and projected through the next 10 years</a:t>
            </a:r>
          </a:p>
          <a:p>
            <a:pPr marL="228600" indent="-228600">
              <a:buAutoNum type="arabicPeriod"/>
            </a:pPr>
            <a:r>
              <a:rPr lang="en-US" dirty="0"/>
              <a:t>Market size, considering the potential indications for each agent and plugging in their projected market shares based on competition</a:t>
            </a:r>
          </a:p>
          <a:p>
            <a:pPr marL="228600" indent="-228600">
              <a:buAutoNum type="arabicPeriod"/>
            </a:pPr>
            <a:r>
              <a:rPr lang="en-US" dirty="0"/>
              <a:t>Value to stakeholders, based on sentiments from the literature around currently approved AD agents</a:t>
            </a:r>
          </a:p>
          <a:p>
            <a:pPr marL="228600" indent="-228600">
              <a:buAutoNum type="arabicPeriod"/>
            </a:pPr>
            <a:r>
              <a:rPr lang="en-US" dirty="0"/>
              <a:t>Likelihood of approval, both for the agents’ potential AD clinical programs and across co-developing indications</a:t>
            </a:r>
          </a:p>
        </p:txBody>
      </p:sp>
      <p:sp>
        <p:nvSpPr>
          <p:cNvPr id="4" name="Slide Number Placeholder 3"/>
          <p:cNvSpPr>
            <a:spLocks noGrp="1"/>
          </p:cNvSpPr>
          <p:nvPr>
            <p:ph type="sldNum" sz="quarter" idx="5"/>
          </p:nvPr>
        </p:nvSpPr>
        <p:spPr/>
        <p:txBody>
          <a:bodyPr/>
          <a:lstStyle/>
          <a:p>
            <a:fld id="{53CAB526-B2D4-4C4E-847A-8832132F668C}" type="slidenum">
              <a:rPr lang="en-US" smtClean="0"/>
              <a:t>5</a:t>
            </a:fld>
            <a:endParaRPr lang="en-US"/>
          </a:p>
        </p:txBody>
      </p:sp>
    </p:spTree>
    <p:extLst>
      <p:ext uri="{BB962C8B-B14F-4D97-AF65-F5344CB8AC3E}">
        <p14:creationId xmlns:p14="http://schemas.microsoft.com/office/powerpoint/2010/main" val="186069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analyzed the competitive landscape in atopic dermatitis, and determined that current dynamics heavily favor TNT-002.</a:t>
            </a:r>
          </a:p>
          <a:p>
            <a:endParaRPr lang="en-US" dirty="0"/>
          </a:p>
          <a:p>
            <a:r>
              <a:rPr lang="en-US" dirty="0"/>
              <a:t>In this figure, we cross-matched competitors by the directness of their competition and stage of development. The greatest threat of competition is posed by drugs that are analogs, meaning they share the same </a:t>
            </a:r>
            <a:r>
              <a:rPr lang="en-US" dirty="0" err="1"/>
              <a:t>MoA</a:t>
            </a:r>
            <a:r>
              <a:rPr lang="en-US" dirty="0"/>
              <a:t> and indication, and are already on the US market.</a:t>
            </a:r>
          </a:p>
          <a:p>
            <a:endParaRPr lang="en-US" dirty="0"/>
          </a:p>
          <a:p>
            <a:r>
              <a:rPr lang="en-US" dirty="0"/>
              <a:t>DUPIXENT is currently the only approved agent indicated for moderate-to-severe AD, and meaning it has a jumpstart on TNT-013. Additionally, 2 more IL-13 inhibitors are in phase III testing with an </a:t>
            </a:r>
            <a:r>
              <a:rPr lang="en-US" b="1" dirty="0"/>
              <a:t>oral </a:t>
            </a:r>
            <a:r>
              <a:rPr lang="en-US" b="0" dirty="0"/>
              <a:t>route of administration. If approved, these agents would likely have a strong market advantage over TNT-013. </a:t>
            </a:r>
          </a:p>
          <a:p>
            <a:endParaRPr lang="en-US" b="0" dirty="0"/>
          </a:p>
          <a:p>
            <a:r>
              <a:rPr lang="en-US" b="0" dirty="0"/>
              <a:t>Our third takeaway here is that despite having lots of marketed generic competitors, TNT-013 does not yet have any launched class competitors, although there is one analog, a topical version of JAKAFI in phase III testing.</a:t>
            </a:r>
            <a:endParaRPr lang="en-US" dirty="0"/>
          </a:p>
        </p:txBody>
      </p:sp>
      <p:sp>
        <p:nvSpPr>
          <p:cNvPr id="4" name="Slide Number Placeholder 3"/>
          <p:cNvSpPr>
            <a:spLocks noGrp="1"/>
          </p:cNvSpPr>
          <p:nvPr>
            <p:ph type="sldNum" sz="quarter" idx="5"/>
          </p:nvPr>
        </p:nvSpPr>
        <p:spPr/>
        <p:txBody>
          <a:bodyPr/>
          <a:lstStyle/>
          <a:p>
            <a:fld id="{53CAB526-B2D4-4C4E-847A-8832132F668C}" type="slidenum">
              <a:rPr lang="en-US" smtClean="0"/>
              <a:t>6</a:t>
            </a:fld>
            <a:endParaRPr lang="en-US"/>
          </a:p>
        </p:txBody>
      </p:sp>
    </p:spTree>
    <p:extLst>
      <p:ext uri="{BB962C8B-B14F-4D97-AF65-F5344CB8AC3E}">
        <p14:creationId xmlns:p14="http://schemas.microsoft.com/office/powerpoint/2010/main" val="96275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surveying the current state of competition, we analyzed potential US market approvals over the next 10 years to represent the competitive dynamics that one of TNT Bio’s agents would be up against upon launch. </a:t>
            </a:r>
          </a:p>
          <a:p>
            <a:endParaRPr lang="en-US" dirty="0"/>
          </a:p>
          <a:p>
            <a:r>
              <a:rPr lang="en-US" dirty="0"/>
              <a:t>Considering the likelihood of approval for each medicine in the pipeline, we projected a peak market share capture for TNT-002 that is 5x greater than that of TNT-013. The direct analogs with superior routes of administration and crowded pipeline for moderate-to-severe AD makes it much more difficult for TNT-013 to differentiate in this space.</a:t>
            </a:r>
          </a:p>
        </p:txBody>
      </p:sp>
      <p:sp>
        <p:nvSpPr>
          <p:cNvPr id="4" name="Slide Number Placeholder 3"/>
          <p:cNvSpPr>
            <a:spLocks noGrp="1"/>
          </p:cNvSpPr>
          <p:nvPr>
            <p:ph type="sldNum" sz="quarter" idx="5"/>
          </p:nvPr>
        </p:nvSpPr>
        <p:spPr/>
        <p:txBody>
          <a:bodyPr/>
          <a:lstStyle/>
          <a:p>
            <a:fld id="{53CAB526-B2D4-4C4E-847A-8832132F668C}" type="slidenum">
              <a:rPr lang="en-US" smtClean="0"/>
              <a:t>7</a:t>
            </a:fld>
            <a:endParaRPr lang="en-US"/>
          </a:p>
        </p:txBody>
      </p:sp>
    </p:spTree>
    <p:extLst>
      <p:ext uri="{BB962C8B-B14F-4D97-AF65-F5344CB8AC3E}">
        <p14:creationId xmlns:p14="http://schemas.microsoft.com/office/powerpoint/2010/main" val="301533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 amounts assume: </a:t>
            </a:r>
          </a:p>
          <a:p>
            <a:pPr marL="228600" indent="-228600">
              <a:buAutoNum type="arabicParenR"/>
            </a:pPr>
            <a:r>
              <a:rPr lang="en-US" dirty="0"/>
              <a:t>All people calculated to have AD (based on prevalence data) actually do</a:t>
            </a:r>
          </a:p>
          <a:p>
            <a:pPr marL="228600" indent="-228600">
              <a:buAutoNum type="arabicParenR"/>
            </a:pPr>
            <a:r>
              <a:rPr lang="en-US" dirty="0"/>
              <a:t>Everyone who actually has AD is diagnosed</a:t>
            </a:r>
          </a:p>
          <a:p>
            <a:pPr marL="228600" indent="-228600">
              <a:buAutoNum type="arabicParenR"/>
            </a:pPr>
            <a:r>
              <a:rPr lang="en-US" dirty="0"/>
              <a:t>Everyone who is diagnosed with AD seeks treatment/remains on treatment for a year</a:t>
            </a:r>
          </a:p>
          <a:p>
            <a:pPr marL="228600" indent="-228600">
              <a:buAutoNum type="arabicParenR"/>
            </a:pPr>
            <a:r>
              <a:rPr lang="en-US" dirty="0"/>
              <a:t>Capture of the entire available market (</a:t>
            </a:r>
            <a:r>
              <a:rPr lang="en-US" dirty="0" err="1"/>
              <a:t>ie</a:t>
            </a:r>
            <a:r>
              <a:rPr lang="en-US" dirty="0"/>
              <a:t> competition is negligible) and all patients who have AD seek treatment for AD</a:t>
            </a:r>
          </a:p>
        </p:txBody>
      </p:sp>
      <p:sp>
        <p:nvSpPr>
          <p:cNvPr id="4" name="Slide Number Placeholder 3"/>
          <p:cNvSpPr>
            <a:spLocks noGrp="1"/>
          </p:cNvSpPr>
          <p:nvPr>
            <p:ph type="sldNum" sz="quarter" idx="5"/>
          </p:nvPr>
        </p:nvSpPr>
        <p:spPr/>
        <p:txBody>
          <a:bodyPr/>
          <a:lstStyle/>
          <a:p>
            <a:fld id="{3B7F9F19-A1C3-7045-AF19-D81EC45EC578}" type="slidenum">
              <a:rPr lang="en-US" smtClean="0"/>
              <a:t>8</a:t>
            </a:fld>
            <a:endParaRPr lang="en-US"/>
          </a:p>
        </p:txBody>
      </p:sp>
    </p:spTree>
    <p:extLst>
      <p:ext uri="{BB962C8B-B14F-4D97-AF65-F5344CB8AC3E}">
        <p14:creationId xmlns:p14="http://schemas.microsoft.com/office/powerpoint/2010/main" val="390082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 amounts assume: </a:t>
            </a:r>
          </a:p>
          <a:p>
            <a:pPr marL="228600" indent="-228600">
              <a:buAutoNum type="arabicParenR"/>
            </a:pPr>
            <a:r>
              <a:rPr lang="en-US" dirty="0"/>
              <a:t>All people calculated to have AD (based on prevalence data) actually do</a:t>
            </a:r>
          </a:p>
          <a:p>
            <a:pPr marL="228600" indent="-228600">
              <a:buAutoNum type="arabicParenR"/>
            </a:pPr>
            <a:r>
              <a:rPr lang="en-US" dirty="0"/>
              <a:t>Everyone who actually has AD is diagnosed</a:t>
            </a:r>
          </a:p>
          <a:p>
            <a:pPr marL="228600" indent="-228600">
              <a:buAutoNum type="arabicParenR"/>
            </a:pPr>
            <a:r>
              <a:rPr lang="en-US" dirty="0"/>
              <a:t>Everyone who is diagnosed with AD seeks treatment/remains on treatment for a year</a:t>
            </a:r>
          </a:p>
          <a:p>
            <a:pPr marL="228600" indent="-228600">
              <a:buAutoNum type="arabicParenR"/>
            </a:pPr>
            <a:r>
              <a:rPr lang="en-US" dirty="0"/>
              <a:t>Capture of the entire available market (</a:t>
            </a:r>
            <a:r>
              <a:rPr lang="en-US" dirty="0" err="1"/>
              <a:t>ie</a:t>
            </a:r>
            <a:r>
              <a:rPr lang="en-US" dirty="0"/>
              <a:t> competition is negligible) and all patients who have AD seek treatment for AD</a:t>
            </a:r>
          </a:p>
        </p:txBody>
      </p:sp>
      <p:sp>
        <p:nvSpPr>
          <p:cNvPr id="4" name="Slide Number Placeholder 3"/>
          <p:cNvSpPr>
            <a:spLocks noGrp="1"/>
          </p:cNvSpPr>
          <p:nvPr>
            <p:ph type="sldNum" sz="quarter" idx="5"/>
          </p:nvPr>
        </p:nvSpPr>
        <p:spPr/>
        <p:txBody>
          <a:bodyPr/>
          <a:lstStyle/>
          <a:p>
            <a:fld id="{3B7F9F19-A1C3-7045-AF19-D81EC45EC578}" type="slidenum">
              <a:rPr lang="en-US" smtClean="0"/>
              <a:t>9</a:t>
            </a:fld>
            <a:endParaRPr lang="en-US"/>
          </a:p>
        </p:txBody>
      </p:sp>
    </p:spTree>
    <p:extLst>
      <p:ext uri="{BB962C8B-B14F-4D97-AF65-F5344CB8AC3E}">
        <p14:creationId xmlns:p14="http://schemas.microsoft.com/office/powerpoint/2010/main" val="591531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CFCFC61-6E4F-4988-9B88-98779E1AB0DE}" type="datetimeFigureOut">
              <a:rPr lang="en-US" smtClean="0"/>
              <a:t>4/1/2020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40237744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CFC61-6E4F-4988-9B88-98779E1AB0DE}"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329911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CFC61-6E4F-4988-9B88-98779E1AB0DE}"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380878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CFC61-6E4F-4988-9B88-98779E1AB0DE}"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395947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CFC61-6E4F-4988-9B88-98779E1AB0DE}"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107C-EED6-44A7-8663-C1052E82350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7493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CFC61-6E4F-4988-9B88-98779E1AB0DE}"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65498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FCFC61-6E4F-4988-9B88-98779E1AB0DE}"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1973240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FCFC61-6E4F-4988-9B88-98779E1AB0DE}"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1458652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CFC61-6E4F-4988-9B88-98779E1AB0DE}"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1877304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CFC61-6E4F-4988-9B88-98779E1AB0DE}"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289163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9866" y="255780"/>
            <a:ext cx="10714661" cy="346833"/>
          </a:xfr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269867" y="890953"/>
            <a:ext cx="10714662" cy="4811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81410" y="6320935"/>
            <a:ext cx="2743200" cy="365125"/>
          </a:xfrm>
        </p:spPr>
        <p:txBody>
          <a:bodyPr/>
          <a:lstStyle/>
          <a:p>
            <a:fld id="{4CFCFC61-6E4F-4988-9B88-98779E1AB0DE}" type="datetimeFigureOut">
              <a:rPr lang="en-US" smtClean="0"/>
              <a:t>4/1/2020</a:t>
            </a:fld>
            <a:endParaRPr lang="en-US"/>
          </a:p>
        </p:txBody>
      </p:sp>
      <p:sp>
        <p:nvSpPr>
          <p:cNvPr id="5" name="Footer Placeholder 4"/>
          <p:cNvSpPr>
            <a:spLocks noGrp="1"/>
          </p:cNvSpPr>
          <p:nvPr>
            <p:ph type="ftr" sz="quarter" idx="11"/>
          </p:nvPr>
        </p:nvSpPr>
        <p:spPr>
          <a:xfrm>
            <a:off x="93426" y="6320935"/>
            <a:ext cx="6239309" cy="365125"/>
          </a:xfrm>
        </p:spPr>
        <p:txBody>
          <a:bodyPr/>
          <a:lstStyle/>
          <a:p>
            <a:endParaRPr lang="en-US"/>
          </a:p>
        </p:txBody>
      </p:sp>
      <p:sp>
        <p:nvSpPr>
          <p:cNvPr id="6" name="Slide Number Placeholder 5"/>
          <p:cNvSpPr>
            <a:spLocks noGrp="1"/>
          </p:cNvSpPr>
          <p:nvPr>
            <p:ph type="sldNum" sz="quarter" idx="12"/>
          </p:nvPr>
        </p:nvSpPr>
        <p:spPr>
          <a:xfrm>
            <a:off x="11327485" y="6320935"/>
            <a:ext cx="771089" cy="365125"/>
          </a:xfrm>
        </p:spPr>
        <p:txBody>
          <a:bodyPr/>
          <a:lstStyle/>
          <a:p>
            <a:fld id="{564B107C-EED6-44A7-8663-C1052E82350F}" type="slidenum">
              <a:rPr lang="en-US" smtClean="0"/>
              <a:t>‹#›</a:t>
            </a:fld>
            <a:endParaRPr lang="en-US"/>
          </a:p>
        </p:txBody>
      </p:sp>
      <p:sp>
        <p:nvSpPr>
          <p:cNvPr id="7" name="Rectangle 6">
            <a:extLst>
              <a:ext uri="{FF2B5EF4-FFF2-40B4-BE49-F238E27FC236}">
                <a16:creationId xmlns:a16="http://schemas.microsoft.com/office/drawing/2014/main" id="{61B071F7-3F69-4DA6-9229-A3170CB06011}"/>
              </a:ext>
            </a:extLst>
          </p:cNvPr>
          <p:cNvSpPr/>
          <p:nvPr userDrawn="1"/>
        </p:nvSpPr>
        <p:spPr>
          <a:xfrm>
            <a:off x="93426" y="88098"/>
            <a:ext cx="118799" cy="687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46B331E-0DC0-45F5-996A-1D42EBBF7E85}"/>
              </a:ext>
            </a:extLst>
          </p:cNvPr>
          <p:cNvSpPr/>
          <p:nvPr userDrawn="1"/>
        </p:nvSpPr>
        <p:spPr>
          <a:xfrm>
            <a:off x="93426" y="6686060"/>
            <a:ext cx="7571746" cy="89876"/>
          </a:xfrm>
          <a:custGeom>
            <a:avLst/>
            <a:gdLst>
              <a:gd name="connsiteX0" fmla="*/ 0 w 7571746"/>
              <a:gd name="connsiteY0" fmla="*/ 0 h 89876"/>
              <a:gd name="connsiteX1" fmla="*/ 7468865 w 7571746"/>
              <a:gd name="connsiteY1" fmla="*/ 0 h 89876"/>
              <a:gd name="connsiteX2" fmla="*/ 7571746 w 7571746"/>
              <a:gd name="connsiteY2" fmla="*/ 89876 h 89876"/>
              <a:gd name="connsiteX3" fmla="*/ 0 w 7571746"/>
              <a:gd name="connsiteY3" fmla="*/ 89876 h 89876"/>
            </a:gdLst>
            <a:ahLst/>
            <a:cxnLst>
              <a:cxn ang="0">
                <a:pos x="connsiteX0" y="connsiteY0"/>
              </a:cxn>
              <a:cxn ang="0">
                <a:pos x="connsiteX1" y="connsiteY1"/>
              </a:cxn>
              <a:cxn ang="0">
                <a:pos x="connsiteX2" y="connsiteY2"/>
              </a:cxn>
              <a:cxn ang="0">
                <a:pos x="connsiteX3" y="connsiteY3"/>
              </a:cxn>
            </a:cxnLst>
            <a:rect l="l" t="t" r="r" b="b"/>
            <a:pathLst>
              <a:path w="7571746" h="89876">
                <a:moveTo>
                  <a:pt x="0" y="0"/>
                </a:moveTo>
                <a:lnTo>
                  <a:pt x="7468865" y="0"/>
                </a:lnTo>
                <a:lnTo>
                  <a:pt x="7571746" y="89876"/>
                </a:lnTo>
                <a:lnTo>
                  <a:pt x="0" y="898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50C94B2-64E0-47E1-95B5-72DDB0CDC630}"/>
              </a:ext>
            </a:extLst>
          </p:cNvPr>
          <p:cNvSpPr/>
          <p:nvPr userDrawn="1"/>
        </p:nvSpPr>
        <p:spPr>
          <a:xfrm>
            <a:off x="8330504" y="6686060"/>
            <a:ext cx="3768070" cy="89876"/>
          </a:xfrm>
          <a:custGeom>
            <a:avLst/>
            <a:gdLst>
              <a:gd name="connsiteX0" fmla="*/ 0 w 3768070"/>
              <a:gd name="connsiteY0" fmla="*/ 0 h 89876"/>
              <a:gd name="connsiteX1" fmla="*/ 3768070 w 3768070"/>
              <a:gd name="connsiteY1" fmla="*/ 0 h 89876"/>
              <a:gd name="connsiteX2" fmla="*/ 3768070 w 3768070"/>
              <a:gd name="connsiteY2" fmla="*/ 89876 h 89876"/>
              <a:gd name="connsiteX3" fmla="*/ 102879 w 3768070"/>
              <a:gd name="connsiteY3" fmla="*/ 89876 h 89876"/>
            </a:gdLst>
            <a:ahLst/>
            <a:cxnLst>
              <a:cxn ang="0">
                <a:pos x="connsiteX0" y="connsiteY0"/>
              </a:cxn>
              <a:cxn ang="0">
                <a:pos x="connsiteX1" y="connsiteY1"/>
              </a:cxn>
              <a:cxn ang="0">
                <a:pos x="connsiteX2" y="connsiteY2"/>
              </a:cxn>
              <a:cxn ang="0">
                <a:pos x="connsiteX3" y="connsiteY3"/>
              </a:cxn>
            </a:cxnLst>
            <a:rect l="l" t="t" r="r" b="b"/>
            <a:pathLst>
              <a:path w="3768070" h="89876">
                <a:moveTo>
                  <a:pt x="0" y="0"/>
                </a:moveTo>
                <a:lnTo>
                  <a:pt x="3768070" y="0"/>
                </a:lnTo>
                <a:lnTo>
                  <a:pt x="3768070" y="89876"/>
                </a:lnTo>
                <a:lnTo>
                  <a:pt x="102879" y="8987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BF83CCD-676E-4530-9715-E4AA53F9B2CD}"/>
              </a:ext>
            </a:extLst>
          </p:cNvPr>
          <p:cNvSpPr/>
          <p:nvPr userDrawn="1"/>
        </p:nvSpPr>
        <p:spPr>
          <a:xfrm>
            <a:off x="7687531" y="6638904"/>
            <a:ext cx="149086" cy="141946"/>
          </a:xfrm>
          <a:custGeom>
            <a:avLst/>
            <a:gdLst>
              <a:gd name="connsiteX0" fmla="*/ 200526 w 401052"/>
              <a:gd name="connsiteY0" fmla="*/ 84220 h 401052"/>
              <a:gd name="connsiteX1" fmla="*/ 84220 w 401052"/>
              <a:gd name="connsiteY1" fmla="*/ 200526 h 401052"/>
              <a:gd name="connsiteX2" fmla="*/ 200526 w 401052"/>
              <a:gd name="connsiteY2" fmla="*/ 316832 h 401052"/>
              <a:gd name="connsiteX3" fmla="*/ 316832 w 401052"/>
              <a:gd name="connsiteY3" fmla="*/ 200526 h 401052"/>
              <a:gd name="connsiteX4" fmla="*/ 200526 w 401052"/>
              <a:gd name="connsiteY4" fmla="*/ 84220 h 401052"/>
              <a:gd name="connsiteX5" fmla="*/ 200526 w 401052"/>
              <a:gd name="connsiteY5" fmla="*/ 0 h 401052"/>
              <a:gd name="connsiteX6" fmla="*/ 401052 w 401052"/>
              <a:gd name="connsiteY6" fmla="*/ 200526 h 401052"/>
              <a:gd name="connsiteX7" fmla="*/ 200526 w 401052"/>
              <a:gd name="connsiteY7" fmla="*/ 401052 h 401052"/>
              <a:gd name="connsiteX8" fmla="*/ 0 w 401052"/>
              <a:gd name="connsiteY8" fmla="*/ 200526 h 401052"/>
              <a:gd name="connsiteX9" fmla="*/ 200526 w 401052"/>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052" h="401052">
                <a:moveTo>
                  <a:pt x="200526" y="84220"/>
                </a:moveTo>
                <a:cubicBezTo>
                  <a:pt x="136292" y="84220"/>
                  <a:pt x="84220" y="136292"/>
                  <a:pt x="84220" y="200526"/>
                </a:cubicBezTo>
                <a:cubicBezTo>
                  <a:pt x="84220" y="264760"/>
                  <a:pt x="136292" y="316832"/>
                  <a:pt x="200526" y="316832"/>
                </a:cubicBezTo>
                <a:cubicBezTo>
                  <a:pt x="264760" y="316832"/>
                  <a:pt x="316832" y="264760"/>
                  <a:pt x="316832" y="200526"/>
                </a:cubicBezTo>
                <a:cubicBezTo>
                  <a:pt x="316832" y="136292"/>
                  <a:pt x="264760" y="84220"/>
                  <a:pt x="200526" y="84220"/>
                </a:cubicBezTo>
                <a:close/>
                <a:moveTo>
                  <a:pt x="200526" y="0"/>
                </a:moveTo>
                <a:cubicBezTo>
                  <a:pt x="311273" y="0"/>
                  <a:pt x="401052" y="89779"/>
                  <a:pt x="401052" y="200526"/>
                </a:cubicBezTo>
                <a:cubicBezTo>
                  <a:pt x="401052" y="311273"/>
                  <a:pt x="311273" y="401052"/>
                  <a:pt x="200526" y="401052"/>
                </a:cubicBezTo>
                <a:cubicBezTo>
                  <a:pt x="89779" y="401052"/>
                  <a:pt x="0" y="311273"/>
                  <a:pt x="0" y="200526"/>
                </a:cubicBezTo>
                <a:cubicBezTo>
                  <a:pt x="0" y="89779"/>
                  <a:pt x="89779" y="0"/>
                  <a:pt x="200526" y="0"/>
                </a:cubicBezTo>
                <a:close/>
              </a:path>
            </a:pathLst>
          </a:cu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F9A2AE-9CF9-402A-AB24-BFD71ECF3F10}"/>
              </a:ext>
            </a:extLst>
          </p:cNvPr>
          <p:cNvSpPr/>
          <p:nvPr userDrawn="1"/>
        </p:nvSpPr>
        <p:spPr>
          <a:xfrm>
            <a:off x="7885284" y="6698930"/>
            <a:ext cx="86041" cy="819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B1B2A025-C160-4565-A33B-B73320C863E3}"/>
              </a:ext>
            </a:extLst>
          </p:cNvPr>
          <p:cNvSpPr/>
          <p:nvPr userDrawn="1"/>
        </p:nvSpPr>
        <p:spPr>
          <a:xfrm>
            <a:off x="8019992" y="6638904"/>
            <a:ext cx="149086" cy="141946"/>
          </a:xfrm>
          <a:custGeom>
            <a:avLst/>
            <a:gdLst>
              <a:gd name="connsiteX0" fmla="*/ 200526 w 401052"/>
              <a:gd name="connsiteY0" fmla="*/ 84220 h 401052"/>
              <a:gd name="connsiteX1" fmla="*/ 84220 w 401052"/>
              <a:gd name="connsiteY1" fmla="*/ 200526 h 401052"/>
              <a:gd name="connsiteX2" fmla="*/ 200526 w 401052"/>
              <a:gd name="connsiteY2" fmla="*/ 316832 h 401052"/>
              <a:gd name="connsiteX3" fmla="*/ 316832 w 401052"/>
              <a:gd name="connsiteY3" fmla="*/ 200526 h 401052"/>
              <a:gd name="connsiteX4" fmla="*/ 200526 w 401052"/>
              <a:gd name="connsiteY4" fmla="*/ 84220 h 401052"/>
              <a:gd name="connsiteX5" fmla="*/ 200526 w 401052"/>
              <a:gd name="connsiteY5" fmla="*/ 0 h 401052"/>
              <a:gd name="connsiteX6" fmla="*/ 401052 w 401052"/>
              <a:gd name="connsiteY6" fmla="*/ 200526 h 401052"/>
              <a:gd name="connsiteX7" fmla="*/ 200526 w 401052"/>
              <a:gd name="connsiteY7" fmla="*/ 401052 h 401052"/>
              <a:gd name="connsiteX8" fmla="*/ 0 w 401052"/>
              <a:gd name="connsiteY8" fmla="*/ 200526 h 401052"/>
              <a:gd name="connsiteX9" fmla="*/ 200526 w 401052"/>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052" h="401052">
                <a:moveTo>
                  <a:pt x="200526" y="84220"/>
                </a:moveTo>
                <a:cubicBezTo>
                  <a:pt x="136292" y="84220"/>
                  <a:pt x="84220" y="136292"/>
                  <a:pt x="84220" y="200526"/>
                </a:cubicBezTo>
                <a:cubicBezTo>
                  <a:pt x="84220" y="264760"/>
                  <a:pt x="136292" y="316832"/>
                  <a:pt x="200526" y="316832"/>
                </a:cubicBezTo>
                <a:cubicBezTo>
                  <a:pt x="264760" y="316832"/>
                  <a:pt x="316832" y="264760"/>
                  <a:pt x="316832" y="200526"/>
                </a:cubicBezTo>
                <a:cubicBezTo>
                  <a:pt x="316832" y="136292"/>
                  <a:pt x="264760" y="84220"/>
                  <a:pt x="200526" y="84220"/>
                </a:cubicBezTo>
                <a:close/>
                <a:moveTo>
                  <a:pt x="200526" y="0"/>
                </a:moveTo>
                <a:cubicBezTo>
                  <a:pt x="311273" y="0"/>
                  <a:pt x="401052" y="89779"/>
                  <a:pt x="401052" y="200526"/>
                </a:cubicBezTo>
                <a:cubicBezTo>
                  <a:pt x="401052" y="311273"/>
                  <a:pt x="311273" y="401052"/>
                  <a:pt x="200526" y="401052"/>
                </a:cubicBezTo>
                <a:cubicBezTo>
                  <a:pt x="89779" y="401052"/>
                  <a:pt x="0" y="311273"/>
                  <a:pt x="0" y="200526"/>
                </a:cubicBezTo>
                <a:cubicBezTo>
                  <a:pt x="0" y="89779"/>
                  <a:pt x="89779" y="0"/>
                  <a:pt x="200526" y="0"/>
                </a:cubicBezTo>
                <a:close/>
              </a:path>
            </a:pathLst>
          </a:cu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AAA2A53-2CC8-4E5F-B7EC-CDE51C0818E5}"/>
              </a:ext>
            </a:extLst>
          </p:cNvPr>
          <p:cNvSpPr/>
          <p:nvPr userDrawn="1"/>
        </p:nvSpPr>
        <p:spPr>
          <a:xfrm>
            <a:off x="8217745" y="6698930"/>
            <a:ext cx="86041" cy="819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72163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9866" y="255780"/>
            <a:ext cx="10714661" cy="346833"/>
          </a:xfr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269867" y="1417418"/>
            <a:ext cx="10714662" cy="4811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81410" y="6320935"/>
            <a:ext cx="2743200" cy="365125"/>
          </a:xfrm>
        </p:spPr>
        <p:txBody>
          <a:bodyPr/>
          <a:lstStyle/>
          <a:p>
            <a:fld id="{4CFCFC61-6E4F-4988-9B88-98779E1AB0DE}" type="datetimeFigureOut">
              <a:rPr lang="en-US" smtClean="0"/>
              <a:t>4/1/2020</a:t>
            </a:fld>
            <a:endParaRPr lang="en-US"/>
          </a:p>
        </p:txBody>
      </p:sp>
      <p:sp>
        <p:nvSpPr>
          <p:cNvPr id="5" name="Footer Placeholder 4"/>
          <p:cNvSpPr>
            <a:spLocks noGrp="1"/>
          </p:cNvSpPr>
          <p:nvPr>
            <p:ph type="ftr" sz="quarter" idx="11"/>
          </p:nvPr>
        </p:nvSpPr>
        <p:spPr>
          <a:xfrm>
            <a:off x="93426" y="6320935"/>
            <a:ext cx="6239309" cy="365125"/>
          </a:xfrm>
        </p:spPr>
        <p:txBody>
          <a:bodyPr/>
          <a:lstStyle/>
          <a:p>
            <a:endParaRPr lang="en-US"/>
          </a:p>
        </p:txBody>
      </p:sp>
      <p:sp>
        <p:nvSpPr>
          <p:cNvPr id="6" name="Slide Number Placeholder 5"/>
          <p:cNvSpPr>
            <a:spLocks noGrp="1"/>
          </p:cNvSpPr>
          <p:nvPr>
            <p:ph type="sldNum" sz="quarter" idx="12"/>
          </p:nvPr>
        </p:nvSpPr>
        <p:spPr>
          <a:xfrm>
            <a:off x="11327485" y="6320935"/>
            <a:ext cx="771089" cy="365125"/>
          </a:xfrm>
        </p:spPr>
        <p:txBody>
          <a:bodyPr/>
          <a:lstStyle/>
          <a:p>
            <a:fld id="{564B107C-EED6-44A7-8663-C1052E82350F}" type="slidenum">
              <a:rPr lang="en-US" smtClean="0"/>
              <a:t>‹#›</a:t>
            </a:fld>
            <a:endParaRPr lang="en-US"/>
          </a:p>
        </p:txBody>
      </p:sp>
      <p:sp>
        <p:nvSpPr>
          <p:cNvPr id="7" name="Rectangle 6">
            <a:extLst>
              <a:ext uri="{FF2B5EF4-FFF2-40B4-BE49-F238E27FC236}">
                <a16:creationId xmlns:a16="http://schemas.microsoft.com/office/drawing/2014/main" id="{61B071F7-3F69-4DA6-9229-A3170CB06011}"/>
              </a:ext>
            </a:extLst>
          </p:cNvPr>
          <p:cNvSpPr/>
          <p:nvPr userDrawn="1"/>
        </p:nvSpPr>
        <p:spPr>
          <a:xfrm>
            <a:off x="93426" y="88098"/>
            <a:ext cx="118799" cy="687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46B331E-0DC0-45F5-996A-1D42EBBF7E85}"/>
              </a:ext>
            </a:extLst>
          </p:cNvPr>
          <p:cNvSpPr/>
          <p:nvPr userDrawn="1"/>
        </p:nvSpPr>
        <p:spPr>
          <a:xfrm>
            <a:off x="93426" y="6686060"/>
            <a:ext cx="7571746" cy="89876"/>
          </a:xfrm>
          <a:custGeom>
            <a:avLst/>
            <a:gdLst>
              <a:gd name="connsiteX0" fmla="*/ 0 w 7571746"/>
              <a:gd name="connsiteY0" fmla="*/ 0 h 89876"/>
              <a:gd name="connsiteX1" fmla="*/ 7468865 w 7571746"/>
              <a:gd name="connsiteY1" fmla="*/ 0 h 89876"/>
              <a:gd name="connsiteX2" fmla="*/ 7571746 w 7571746"/>
              <a:gd name="connsiteY2" fmla="*/ 89876 h 89876"/>
              <a:gd name="connsiteX3" fmla="*/ 0 w 7571746"/>
              <a:gd name="connsiteY3" fmla="*/ 89876 h 89876"/>
            </a:gdLst>
            <a:ahLst/>
            <a:cxnLst>
              <a:cxn ang="0">
                <a:pos x="connsiteX0" y="connsiteY0"/>
              </a:cxn>
              <a:cxn ang="0">
                <a:pos x="connsiteX1" y="connsiteY1"/>
              </a:cxn>
              <a:cxn ang="0">
                <a:pos x="connsiteX2" y="connsiteY2"/>
              </a:cxn>
              <a:cxn ang="0">
                <a:pos x="connsiteX3" y="connsiteY3"/>
              </a:cxn>
            </a:cxnLst>
            <a:rect l="l" t="t" r="r" b="b"/>
            <a:pathLst>
              <a:path w="7571746" h="89876">
                <a:moveTo>
                  <a:pt x="0" y="0"/>
                </a:moveTo>
                <a:lnTo>
                  <a:pt x="7468865" y="0"/>
                </a:lnTo>
                <a:lnTo>
                  <a:pt x="7571746" y="89876"/>
                </a:lnTo>
                <a:lnTo>
                  <a:pt x="0" y="898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50C94B2-64E0-47E1-95B5-72DDB0CDC630}"/>
              </a:ext>
            </a:extLst>
          </p:cNvPr>
          <p:cNvSpPr/>
          <p:nvPr userDrawn="1"/>
        </p:nvSpPr>
        <p:spPr>
          <a:xfrm>
            <a:off x="8330504" y="6686060"/>
            <a:ext cx="3768070" cy="89876"/>
          </a:xfrm>
          <a:custGeom>
            <a:avLst/>
            <a:gdLst>
              <a:gd name="connsiteX0" fmla="*/ 0 w 3768070"/>
              <a:gd name="connsiteY0" fmla="*/ 0 h 89876"/>
              <a:gd name="connsiteX1" fmla="*/ 3768070 w 3768070"/>
              <a:gd name="connsiteY1" fmla="*/ 0 h 89876"/>
              <a:gd name="connsiteX2" fmla="*/ 3768070 w 3768070"/>
              <a:gd name="connsiteY2" fmla="*/ 89876 h 89876"/>
              <a:gd name="connsiteX3" fmla="*/ 102879 w 3768070"/>
              <a:gd name="connsiteY3" fmla="*/ 89876 h 89876"/>
            </a:gdLst>
            <a:ahLst/>
            <a:cxnLst>
              <a:cxn ang="0">
                <a:pos x="connsiteX0" y="connsiteY0"/>
              </a:cxn>
              <a:cxn ang="0">
                <a:pos x="connsiteX1" y="connsiteY1"/>
              </a:cxn>
              <a:cxn ang="0">
                <a:pos x="connsiteX2" y="connsiteY2"/>
              </a:cxn>
              <a:cxn ang="0">
                <a:pos x="connsiteX3" y="connsiteY3"/>
              </a:cxn>
            </a:cxnLst>
            <a:rect l="l" t="t" r="r" b="b"/>
            <a:pathLst>
              <a:path w="3768070" h="89876">
                <a:moveTo>
                  <a:pt x="0" y="0"/>
                </a:moveTo>
                <a:lnTo>
                  <a:pt x="3768070" y="0"/>
                </a:lnTo>
                <a:lnTo>
                  <a:pt x="3768070" y="89876"/>
                </a:lnTo>
                <a:lnTo>
                  <a:pt x="102879" y="8987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BF83CCD-676E-4530-9715-E4AA53F9B2CD}"/>
              </a:ext>
            </a:extLst>
          </p:cNvPr>
          <p:cNvSpPr/>
          <p:nvPr userDrawn="1"/>
        </p:nvSpPr>
        <p:spPr>
          <a:xfrm>
            <a:off x="7687531" y="6638904"/>
            <a:ext cx="149086" cy="141946"/>
          </a:xfrm>
          <a:custGeom>
            <a:avLst/>
            <a:gdLst>
              <a:gd name="connsiteX0" fmla="*/ 200526 w 401052"/>
              <a:gd name="connsiteY0" fmla="*/ 84220 h 401052"/>
              <a:gd name="connsiteX1" fmla="*/ 84220 w 401052"/>
              <a:gd name="connsiteY1" fmla="*/ 200526 h 401052"/>
              <a:gd name="connsiteX2" fmla="*/ 200526 w 401052"/>
              <a:gd name="connsiteY2" fmla="*/ 316832 h 401052"/>
              <a:gd name="connsiteX3" fmla="*/ 316832 w 401052"/>
              <a:gd name="connsiteY3" fmla="*/ 200526 h 401052"/>
              <a:gd name="connsiteX4" fmla="*/ 200526 w 401052"/>
              <a:gd name="connsiteY4" fmla="*/ 84220 h 401052"/>
              <a:gd name="connsiteX5" fmla="*/ 200526 w 401052"/>
              <a:gd name="connsiteY5" fmla="*/ 0 h 401052"/>
              <a:gd name="connsiteX6" fmla="*/ 401052 w 401052"/>
              <a:gd name="connsiteY6" fmla="*/ 200526 h 401052"/>
              <a:gd name="connsiteX7" fmla="*/ 200526 w 401052"/>
              <a:gd name="connsiteY7" fmla="*/ 401052 h 401052"/>
              <a:gd name="connsiteX8" fmla="*/ 0 w 401052"/>
              <a:gd name="connsiteY8" fmla="*/ 200526 h 401052"/>
              <a:gd name="connsiteX9" fmla="*/ 200526 w 401052"/>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052" h="401052">
                <a:moveTo>
                  <a:pt x="200526" y="84220"/>
                </a:moveTo>
                <a:cubicBezTo>
                  <a:pt x="136292" y="84220"/>
                  <a:pt x="84220" y="136292"/>
                  <a:pt x="84220" y="200526"/>
                </a:cubicBezTo>
                <a:cubicBezTo>
                  <a:pt x="84220" y="264760"/>
                  <a:pt x="136292" y="316832"/>
                  <a:pt x="200526" y="316832"/>
                </a:cubicBezTo>
                <a:cubicBezTo>
                  <a:pt x="264760" y="316832"/>
                  <a:pt x="316832" y="264760"/>
                  <a:pt x="316832" y="200526"/>
                </a:cubicBezTo>
                <a:cubicBezTo>
                  <a:pt x="316832" y="136292"/>
                  <a:pt x="264760" y="84220"/>
                  <a:pt x="200526" y="84220"/>
                </a:cubicBezTo>
                <a:close/>
                <a:moveTo>
                  <a:pt x="200526" y="0"/>
                </a:moveTo>
                <a:cubicBezTo>
                  <a:pt x="311273" y="0"/>
                  <a:pt x="401052" y="89779"/>
                  <a:pt x="401052" y="200526"/>
                </a:cubicBezTo>
                <a:cubicBezTo>
                  <a:pt x="401052" y="311273"/>
                  <a:pt x="311273" y="401052"/>
                  <a:pt x="200526" y="401052"/>
                </a:cubicBezTo>
                <a:cubicBezTo>
                  <a:pt x="89779" y="401052"/>
                  <a:pt x="0" y="311273"/>
                  <a:pt x="0" y="200526"/>
                </a:cubicBezTo>
                <a:cubicBezTo>
                  <a:pt x="0" y="89779"/>
                  <a:pt x="89779" y="0"/>
                  <a:pt x="200526" y="0"/>
                </a:cubicBezTo>
                <a:close/>
              </a:path>
            </a:pathLst>
          </a:cu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F9A2AE-9CF9-402A-AB24-BFD71ECF3F10}"/>
              </a:ext>
            </a:extLst>
          </p:cNvPr>
          <p:cNvSpPr/>
          <p:nvPr userDrawn="1"/>
        </p:nvSpPr>
        <p:spPr>
          <a:xfrm>
            <a:off x="7885284" y="6698930"/>
            <a:ext cx="86041" cy="819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B1B2A025-C160-4565-A33B-B73320C863E3}"/>
              </a:ext>
            </a:extLst>
          </p:cNvPr>
          <p:cNvSpPr/>
          <p:nvPr userDrawn="1"/>
        </p:nvSpPr>
        <p:spPr>
          <a:xfrm>
            <a:off x="8019992" y="6638904"/>
            <a:ext cx="149086" cy="141946"/>
          </a:xfrm>
          <a:custGeom>
            <a:avLst/>
            <a:gdLst>
              <a:gd name="connsiteX0" fmla="*/ 200526 w 401052"/>
              <a:gd name="connsiteY0" fmla="*/ 84220 h 401052"/>
              <a:gd name="connsiteX1" fmla="*/ 84220 w 401052"/>
              <a:gd name="connsiteY1" fmla="*/ 200526 h 401052"/>
              <a:gd name="connsiteX2" fmla="*/ 200526 w 401052"/>
              <a:gd name="connsiteY2" fmla="*/ 316832 h 401052"/>
              <a:gd name="connsiteX3" fmla="*/ 316832 w 401052"/>
              <a:gd name="connsiteY3" fmla="*/ 200526 h 401052"/>
              <a:gd name="connsiteX4" fmla="*/ 200526 w 401052"/>
              <a:gd name="connsiteY4" fmla="*/ 84220 h 401052"/>
              <a:gd name="connsiteX5" fmla="*/ 200526 w 401052"/>
              <a:gd name="connsiteY5" fmla="*/ 0 h 401052"/>
              <a:gd name="connsiteX6" fmla="*/ 401052 w 401052"/>
              <a:gd name="connsiteY6" fmla="*/ 200526 h 401052"/>
              <a:gd name="connsiteX7" fmla="*/ 200526 w 401052"/>
              <a:gd name="connsiteY7" fmla="*/ 401052 h 401052"/>
              <a:gd name="connsiteX8" fmla="*/ 0 w 401052"/>
              <a:gd name="connsiteY8" fmla="*/ 200526 h 401052"/>
              <a:gd name="connsiteX9" fmla="*/ 200526 w 401052"/>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052" h="401052">
                <a:moveTo>
                  <a:pt x="200526" y="84220"/>
                </a:moveTo>
                <a:cubicBezTo>
                  <a:pt x="136292" y="84220"/>
                  <a:pt x="84220" y="136292"/>
                  <a:pt x="84220" y="200526"/>
                </a:cubicBezTo>
                <a:cubicBezTo>
                  <a:pt x="84220" y="264760"/>
                  <a:pt x="136292" y="316832"/>
                  <a:pt x="200526" y="316832"/>
                </a:cubicBezTo>
                <a:cubicBezTo>
                  <a:pt x="264760" y="316832"/>
                  <a:pt x="316832" y="264760"/>
                  <a:pt x="316832" y="200526"/>
                </a:cubicBezTo>
                <a:cubicBezTo>
                  <a:pt x="316832" y="136292"/>
                  <a:pt x="264760" y="84220"/>
                  <a:pt x="200526" y="84220"/>
                </a:cubicBezTo>
                <a:close/>
                <a:moveTo>
                  <a:pt x="200526" y="0"/>
                </a:moveTo>
                <a:cubicBezTo>
                  <a:pt x="311273" y="0"/>
                  <a:pt x="401052" y="89779"/>
                  <a:pt x="401052" y="200526"/>
                </a:cubicBezTo>
                <a:cubicBezTo>
                  <a:pt x="401052" y="311273"/>
                  <a:pt x="311273" y="401052"/>
                  <a:pt x="200526" y="401052"/>
                </a:cubicBezTo>
                <a:cubicBezTo>
                  <a:pt x="89779" y="401052"/>
                  <a:pt x="0" y="311273"/>
                  <a:pt x="0" y="200526"/>
                </a:cubicBezTo>
                <a:cubicBezTo>
                  <a:pt x="0" y="89779"/>
                  <a:pt x="89779" y="0"/>
                  <a:pt x="200526" y="0"/>
                </a:cubicBezTo>
                <a:close/>
              </a:path>
            </a:pathLst>
          </a:cu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AAA2A53-2CC8-4E5F-B7EC-CDE51C0818E5}"/>
              </a:ext>
            </a:extLst>
          </p:cNvPr>
          <p:cNvSpPr/>
          <p:nvPr userDrawn="1"/>
        </p:nvSpPr>
        <p:spPr>
          <a:xfrm>
            <a:off x="8217745" y="6698930"/>
            <a:ext cx="86041" cy="819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88527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579587-6F2C-4FA8-9DA5-955D1A873870}"/>
              </a:ext>
            </a:extLst>
          </p:cNvPr>
          <p:cNvSpPr/>
          <p:nvPr userDrawn="1"/>
        </p:nvSpPr>
        <p:spPr>
          <a:xfrm>
            <a:off x="93426" y="88098"/>
            <a:ext cx="118799" cy="687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1543A4D-3B55-4543-9343-327D98B195D1}"/>
              </a:ext>
            </a:extLst>
          </p:cNvPr>
          <p:cNvSpPr/>
          <p:nvPr userDrawn="1"/>
        </p:nvSpPr>
        <p:spPr>
          <a:xfrm>
            <a:off x="93426" y="6686060"/>
            <a:ext cx="7571746" cy="89876"/>
          </a:xfrm>
          <a:custGeom>
            <a:avLst/>
            <a:gdLst>
              <a:gd name="connsiteX0" fmla="*/ 0 w 7571746"/>
              <a:gd name="connsiteY0" fmla="*/ 0 h 89876"/>
              <a:gd name="connsiteX1" fmla="*/ 7468865 w 7571746"/>
              <a:gd name="connsiteY1" fmla="*/ 0 h 89876"/>
              <a:gd name="connsiteX2" fmla="*/ 7571746 w 7571746"/>
              <a:gd name="connsiteY2" fmla="*/ 89876 h 89876"/>
              <a:gd name="connsiteX3" fmla="*/ 0 w 7571746"/>
              <a:gd name="connsiteY3" fmla="*/ 89876 h 89876"/>
            </a:gdLst>
            <a:ahLst/>
            <a:cxnLst>
              <a:cxn ang="0">
                <a:pos x="connsiteX0" y="connsiteY0"/>
              </a:cxn>
              <a:cxn ang="0">
                <a:pos x="connsiteX1" y="connsiteY1"/>
              </a:cxn>
              <a:cxn ang="0">
                <a:pos x="connsiteX2" y="connsiteY2"/>
              </a:cxn>
              <a:cxn ang="0">
                <a:pos x="connsiteX3" y="connsiteY3"/>
              </a:cxn>
            </a:cxnLst>
            <a:rect l="l" t="t" r="r" b="b"/>
            <a:pathLst>
              <a:path w="7571746" h="89876">
                <a:moveTo>
                  <a:pt x="0" y="0"/>
                </a:moveTo>
                <a:lnTo>
                  <a:pt x="7468865" y="0"/>
                </a:lnTo>
                <a:lnTo>
                  <a:pt x="7571746" y="89876"/>
                </a:lnTo>
                <a:lnTo>
                  <a:pt x="0" y="898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DF2A69A-979B-4029-8D48-B0CCE10577E6}"/>
              </a:ext>
            </a:extLst>
          </p:cNvPr>
          <p:cNvSpPr/>
          <p:nvPr userDrawn="1"/>
        </p:nvSpPr>
        <p:spPr>
          <a:xfrm>
            <a:off x="8330504" y="6686060"/>
            <a:ext cx="3768070" cy="89876"/>
          </a:xfrm>
          <a:custGeom>
            <a:avLst/>
            <a:gdLst>
              <a:gd name="connsiteX0" fmla="*/ 0 w 3768070"/>
              <a:gd name="connsiteY0" fmla="*/ 0 h 89876"/>
              <a:gd name="connsiteX1" fmla="*/ 3768070 w 3768070"/>
              <a:gd name="connsiteY1" fmla="*/ 0 h 89876"/>
              <a:gd name="connsiteX2" fmla="*/ 3768070 w 3768070"/>
              <a:gd name="connsiteY2" fmla="*/ 89876 h 89876"/>
              <a:gd name="connsiteX3" fmla="*/ 102879 w 3768070"/>
              <a:gd name="connsiteY3" fmla="*/ 89876 h 89876"/>
            </a:gdLst>
            <a:ahLst/>
            <a:cxnLst>
              <a:cxn ang="0">
                <a:pos x="connsiteX0" y="connsiteY0"/>
              </a:cxn>
              <a:cxn ang="0">
                <a:pos x="connsiteX1" y="connsiteY1"/>
              </a:cxn>
              <a:cxn ang="0">
                <a:pos x="connsiteX2" y="connsiteY2"/>
              </a:cxn>
              <a:cxn ang="0">
                <a:pos x="connsiteX3" y="connsiteY3"/>
              </a:cxn>
            </a:cxnLst>
            <a:rect l="l" t="t" r="r" b="b"/>
            <a:pathLst>
              <a:path w="3768070" h="89876">
                <a:moveTo>
                  <a:pt x="0" y="0"/>
                </a:moveTo>
                <a:lnTo>
                  <a:pt x="3768070" y="0"/>
                </a:lnTo>
                <a:lnTo>
                  <a:pt x="3768070" y="89876"/>
                </a:lnTo>
                <a:lnTo>
                  <a:pt x="102879" y="8987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96A6A6A-AEEC-477F-8D55-EBC34FF248D0}"/>
              </a:ext>
            </a:extLst>
          </p:cNvPr>
          <p:cNvSpPr/>
          <p:nvPr userDrawn="1"/>
        </p:nvSpPr>
        <p:spPr>
          <a:xfrm>
            <a:off x="7687531" y="6638904"/>
            <a:ext cx="149086" cy="141946"/>
          </a:xfrm>
          <a:custGeom>
            <a:avLst/>
            <a:gdLst>
              <a:gd name="connsiteX0" fmla="*/ 200526 w 401052"/>
              <a:gd name="connsiteY0" fmla="*/ 84220 h 401052"/>
              <a:gd name="connsiteX1" fmla="*/ 84220 w 401052"/>
              <a:gd name="connsiteY1" fmla="*/ 200526 h 401052"/>
              <a:gd name="connsiteX2" fmla="*/ 200526 w 401052"/>
              <a:gd name="connsiteY2" fmla="*/ 316832 h 401052"/>
              <a:gd name="connsiteX3" fmla="*/ 316832 w 401052"/>
              <a:gd name="connsiteY3" fmla="*/ 200526 h 401052"/>
              <a:gd name="connsiteX4" fmla="*/ 200526 w 401052"/>
              <a:gd name="connsiteY4" fmla="*/ 84220 h 401052"/>
              <a:gd name="connsiteX5" fmla="*/ 200526 w 401052"/>
              <a:gd name="connsiteY5" fmla="*/ 0 h 401052"/>
              <a:gd name="connsiteX6" fmla="*/ 401052 w 401052"/>
              <a:gd name="connsiteY6" fmla="*/ 200526 h 401052"/>
              <a:gd name="connsiteX7" fmla="*/ 200526 w 401052"/>
              <a:gd name="connsiteY7" fmla="*/ 401052 h 401052"/>
              <a:gd name="connsiteX8" fmla="*/ 0 w 401052"/>
              <a:gd name="connsiteY8" fmla="*/ 200526 h 401052"/>
              <a:gd name="connsiteX9" fmla="*/ 200526 w 401052"/>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052" h="401052">
                <a:moveTo>
                  <a:pt x="200526" y="84220"/>
                </a:moveTo>
                <a:cubicBezTo>
                  <a:pt x="136292" y="84220"/>
                  <a:pt x="84220" y="136292"/>
                  <a:pt x="84220" y="200526"/>
                </a:cubicBezTo>
                <a:cubicBezTo>
                  <a:pt x="84220" y="264760"/>
                  <a:pt x="136292" y="316832"/>
                  <a:pt x="200526" y="316832"/>
                </a:cubicBezTo>
                <a:cubicBezTo>
                  <a:pt x="264760" y="316832"/>
                  <a:pt x="316832" y="264760"/>
                  <a:pt x="316832" y="200526"/>
                </a:cubicBezTo>
                <a:cubicBezTo>
                  <a:pt x="316832" y="136292"/>
                  <a:pt x="264760" y="84220"/>
                  <a:pt x="200526" y="84220"/>
                </a:cubicBezTo>
                <a:close/>
                <a:moveTo>
                  <a:pt x="200526" y="0"/>
                </a:moveTo>
                <a:cubicBezTo>
                  <a:pt x="311273" y="0"/>
                  <a:pt x="401052" y="89779"/>
                  <a:pt x="401052" y="200526"/>
                </a:cubicBezTo>
                <a:cubicBezTo>
                  <a:pt x="401052" y="311273"/>
                  <a:pt x="311273" y="401052"/>
                  <a:pt x="200526" y="401052"/>
                </a:cubicBezTo>
                <a:cubicBezTo>
                  <a:pt x="89779" y="401052"/>
                  <a:pt x="0" y="311273"/>
                  <a:pt x="0" y="200526"/>
                </a:cubicBezTo>
                <a:cubicBezTo>
                  <a:pt x="0" y="89779"/>
                  <a:pt x="89779" y="0"/>
                  <a:pt x="200526" y="0"/>
                </a:cubicBezTo>
                <a:close/>
              </a:path>
            </a:pathLst>
          </a:cu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6E6785A-4F0C-4AD7-810A-3220BFA6BAAE}"/>
              </a:ext>
            </a:extLst>
          </p:cNvPr>
          <p:cNvSpPr/>
          <p:nvPr userDrawn="1"/>
        </p:nvSpPr>
        <p:spPr>
          <a:xfrm>
            <a:off x="7885284" y="6698930"/>
            <a:ext cx="86041" cy="819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6949A97-3E6C-4C36-8FB0-6201A3C40C0B}"/>
              </a:ext>
            </a:extLst>
          </p:cNvPr>
          <p:cNvSpPr/>
          <p:nvPr userDrawn="1"/>
        </p:nvSpPr>
        <p:spPr>
          <a:xfrm>
            <a:off x="8019992" y="6638904"/>
            <a:ext cx="149086" cy="141946"/>
          </a:xfrm>
          <a:custGeom>
            <a:avLst/>
            <a:gdLst>
              <a:gd name="connsiteX0" fmla="*/ 200526 w 401052"/>
              <a:gd name="connsiteY0" fmla="*/ 84220 h 401052"/>
              <a:gd name="connsiteX1" fmla="*/ 84220 w 401052"/>
              <a:gd name="connsiteY1" fmla="*/ 200526 h 401052"/>
              <a:gd name="connsiteX2" fmla="*/ 200526 w 401052"/>
              <a:gd name="connsiteY2" fmla="*/ 316832 h 401052"/>
              <a:gd name="connsiteX3" fmla="*/ 316832 w 401052"/>
              <a:gd name="connsiteY3" fmla="*/ 200526 h 401052"/>
              <a:gd name="connsiteX4" fmla="*/ 200526 w 401052"/>
              <a:gd name="connsiteY4" fmla="*/ 84220 h 401052"/>
              <a:gd name="connsiteX5" fmla="*/ 200526 w 401052"/>
              <a:gd name="connsiteY5" fmla="*/ 0 h 401052"/>
              <a:gd name="connsiteX6" fmla="*/ 401052 w 401052"/>
              <a:gd name="connsiteY6" fmla="*/ 200526 h 401052"/>
              <a:gd name="connsiteX7" fmla="*/ 200526 w 401052"/>
              <a:gd name="connsiteY7" fmla="*/ 401052 h 401052"/>
              <a:gd name="connsiteX8" fmla="*/ 0 w 401052"/>
              <a:gd name="connsiteY8" fmla="*/ 200526 h 401052"/>
              <a:gd name="connsiteX9" fmla="*/ 200526 w 401052"/>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052" h="401052">
                <a:moveTo>
                  <a:pt x="200526" y="84220"/>
                </a:moveTo>
                <a:cubicBezTo>
                  <a:pt x="136292" y="84220"/>
                  <a:pt x="84220" y="136292"/>
                  <a:pt x="84220" y="200526"/>
                </a:cubicBezTo>
                <a:cubicBezTo>
                  <a:pt x="84220" y="264760"/>
                  <a:pt x="136292" y="316832"/>
                  <a:pt x="200526" y="316832"/>
                </a:cubicBezTo>
                <a:cubicBezTo>
                  <a:pt x="264760" y="316832"/>
                  <a:pt x="316832" y="264760"/>
                  <a:pt x="316832" y="200526"/>
                </a:cubicBezTo>
                <a:cubicBezTo>
                  <a:pt x="316832" y="136292"/>
                  <a:pt x="264760" y="84220"/>
                  <a:pt x="200526" y="84220"/>
                </a:cubicBezTo>
                <a:close/>
                <a:moveTo>
                  <a:pt x="200526" y="0"/>
                </a:moveTo>
                <a:cubicBezTo>
                  <a:pt x="311273" y="0"/>
                  <a:pt x="401052" y="89779"/>
                  <a:pt x="401052" y="200526"/>
                </a:cubicBezTo>
                <a:cubicBezTo>
                  <a:pt x="401052" y="311273"/>
                  <a:pt x="311273" y="401052"/>
                  <a:pt x="200526" y="401052"/>
                </a:cubicBezTo>
                <a:cubicBezTo>
                  <a:pt x="89779" y="401052"/>
                  <a:pt x="0" y="311273"/>
                  <a:pt x="0" y="200526"/>
                </a:cubicBezTo>
                <a:cubicBezTo>
                  <a:pt x="0" y="89779"/>
                  <a:pt x="89779" y="0"/>
                  <a:pt x="200526" y="0"/>
                </a:cubicBezTo>
                <a:close/>
              </a:path>
            </a:pathLst>
          </a:cu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919C6AA-5602-490B-8E6E-ACE8D91CBEC8}"/>
              </a:ext>
            </a:extLst>
          </p:cNvPr>
          <p:cNvSpPr/>
          <p:nvPr userDrawn="1"/>
        </p:nvSpPr>
        <p:spPr>
          <a:xfrm>
            <a:off x="8217745" y="6698930"/>
            <a:ext cx="86041" cy="819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D10B4262-DC43-4FFE-A039-705F9AB30209}"/>
              </a:ext>
            </a:extLst>
          </p:cNvPr>
          <p:cNvSpPr>
            <a:spLocks noGrp="1"/>
          </p:cNvSpPr>
          <p:nvPr>
            <p:ph type="title"/>
          </p:nvPr>
        </p:nvSpPr>
        <p:spPr>
          <a:xfrm>
            <a:off x="269866" y="255780"/>
            <a:ext cx="10714661" cy="346833"/>
          </a:xfrm>
        </p:spPr>
        <p:txBody>
          <a:bodyPr/>
          <a:lstStyle>
            <a:lvl1pPr>
              <a:defRPr cap="none" baseline="0"/>
            </a:lvl1pPr>
          </a:lstStyle>
          <a:p>
            <a:r>
              <a:rPr lang="en-US" dirty="0"/>
              <a:t>Click to edit Master title style</a:t>
            </a:r>
          </a:p>
        </p:txBody>
      </p:sp>
      <p:sp>
        <p:nvSpPr>
          <p:cNvPr id="16" name="Content Placeholder 2">
            <a:extLst>
              <a:ext uri="{FF2B5EF4-FFF2-40B4-BE49-F238E27FC236}">
                <a16:creationId xmlns:a16="http://schemas.microsoft.com/office/drawing/2014/main" id="{670642AE-5CEF-4F89-9D9A-39817A27780E}"/>
              </a:ext>
            </a:extLst>
          </p:cNvPr>
          <p:cNvSpPr>
            <a:spLocks noGrp="1"/>
          </p:cNvSpPr>
          <p:nvPr>
            <p:ph idx="13"/>
          </p:nvPr>
        </p:nvSpPr>
        <p:spPr>
          <a:xfrm>
            <a:off x="269866" y="890949"/>
            <a:ext cx="5168595" cy="4373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3">
            <a:extLst>
              <a:ext uri="{FF2B5EF4-FFF2-40B4-BE49-F238E27FC236}">
                <a16:creationId xmlns:a16="http://schemas.microsoft.com/office/drawing/2014/main" id="{600CCEE8-885A-48EA-9941-4B6D07C5067E}"/>
              </a:ext>
            </a:extLst>
          </p:cNvPr>
          <p:cNvSpPr txBox="1">
            <a:spLocks/>
          </p:cNvSpPr>
          <p:nvPr userDrawn="1"/>
        </p:nvSpPr>
        <p:spPr>
          <a:xfrm>
            <a:off x="8481410" y="632093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FCFC61-6E4F-4988-9B88-98779E1AB0DE}" type="datetimeFigureOut">
              <a:rPr lang="en-US" smtClean="0"/>
              <a:pPr/>
              <a:t>4/1/2020</a:t>
            </a:fld>
            <a:endParaRPr lang="en-US"/>
          </a:p>
        </p:txBody>
      </p:sp>
      <p:sp>
        <p:nvSpPr>
          <p:cNvPr id="18" name="Slide Number Placeholder 5">
            <a:extLst>
              <a:ext uri="{FF2B5EF4-FFF2-40B4-BE49-F238E27FC236}">
                <a16:creationId xmlns:a16="http://schemas.microsoft.com/office/drawing/2014/main" id="{0A25E01E-F82C-468F-AB3A-B0120ED3B130}"/>
              </a:ext>
            </a:extLst>
          </p:cNvPr>
          <p:cNvSpPr txBox="1">
            <a:spLocks/>
          </p:cNvSpPr>
          <p:nvPr userDrawn="1"/>
        </p:nvSpPr>
        <p:spPr>
          <a:xfrm>
            <a:off x="11327485" y="6320935"/>
            <a:ext cx="77108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4B107C-EED6-44A7-8663-C1052E82350F}" type="slidenum">
              <a:rPr lang="en-US" smtClean="0"/>
              <a:pPr/>
              <a:t>‹#›</a:t>
            </a:fld>
            <a:endParaRPr lang="en-US"/>
          </a:p>
        </p:txBody>
      </p:sp>
      <p:sp>
        <p:nvSpPr>
          <p:cNvPr id="19" name="Content Placeholder 2">
            <a:extLst>
              <a:ext uri="{FF2B5EF4-FFF2-40B4-BE49-F238E27FC236}">
                <a16:creationId xmlns:a16="http://schemas.microsoft.com/office/drawing/2014/main" id="{B4301BEA-CC25-4308-9940-32F41424092C}"/>
              </a:ext>
            </a:extLst>
          </p:cNvPr>
          <p:cNvSpPr>
            <a:spLocks noGrp="1"/>
          </p:cNvSpPr>
          <p:nvPr>
            <p:ph idx="14"/>
          </p:nvPr>
        </p:nvSpPr>
        <p:spPr>
          <a:xfrm>
            <a:off x="5815932" y="890949"/>
            <a:ext cx="5168595" cy="4373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317833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579587-6F2C-4FA8-9DA5-955D1A873870}"/>
              </a:ext>
            </a:extLst>
          </p:cNvPr>
          <p:cNvSpPr/>
          <p:nvPr userDrawn="1"/>
        </p:nvSpPr>
        <p:spPr>
          <a:xfrm>
            <a:off x="93426" y="88098"/>
            <a:ext cx="118799" cy="687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1543A4D-3B55-4543-9343-327D98B195D1}"/>
              </a:ext>
            </a:extLst>
          </p:cNvPr>
          <p:cNvSpPr/>
          <p:nvPr userDrawn="1"/>
        </p:nvSpPr>
        <p:spPr>
          <a:xfrm>
            <a:off x="93426" y="6686060"/>
            <a:ext cx="7571746" cy="89876"/>
          </a:xfrm>
          <a:custGeom>
            <a:avLst/>
            <a:gdLst>
              <a:gd name="connsiteX0" fmla="*/ 0 w 7571746"/>
              <a:gd name="connsiteY0" fmla="*/ 0 h 89876"/>
              <a:gd name="connsiteX1" fmla="*/ 7468865 w 7571746"/>
              <a:gd name="connsiteY1" fmla="*/ 0 h 89876"/>
              <a:gd name="connsiteX2" fmla="*/ 7571746 w 7571746"/>
              <a:gd name="connsiteY2" fmla="*/ 89876 h 89876"/>
              <a:gd name="connsiteX3" fmla="*/ 0 w 7571746"/>
              <a:gd name="connsiteY3" fmla="*/ 89876 h 89876"/>
            </a:gdLst>
            <a:ahLst/>
            <a:cxnLst>
              <a:cxn ang="0">
                <a:pos x="connsiteX0" y="connsiteY0"/>
              </a:cxn>
              <a:cxn ang="0">
                <a:pos x="connsiteX1" y="connsiteY1"/>
              </a:cxn>
              <a:cxn ang="0">
                <a:pos x="connsiteX2" y="connsiteY2"/>
              </a:cxn>
              <a:cxn ang="0">
                <a:pos x="connsiteX3" y="connsiteY3"/>
              </a:cxn>
            </a:cxnLst>
            <a:rect l="l" t="t" r="r" b="b"/>
            <a:pathLst>
              <a:path w="7571746" h="89876">
                <a:moveTo>
                  <a:pt x="0" y="0"/>
                </a:moveTo>
                <a:lnTo>
                  <a:pt x="7468865" y="0"/>
                </a:lnTo>
                <a:lnTo>
                  <a:pt x="7571746" y="89876"/>
                </a:lnTo>
                <a:lnTo>
                  <a:pt x="0" y="898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DF2A69A-979B-4029-8D48-B0CCE10577E6}"/>
              </a:ext>
            </a:extLst>
          </p:cNvPr>
          <p:cNvSpPr/>
          <p:nvPr userDrawn="1"/>
        </p:nvSpPr>
        <p:spPr>
          <a:xfrm>
            <a:off x="8330504" y="6686060"/>
            <a:ext cx="3768070" cy="89876"/>
          </a:xfrm>
          <a:custGeom>
            <a:avLst/>
            <a:gdLst>
              <a:gd name="connsiteX0" fmla="*/ 0 w 3768070"/>
              <a:gd name="connsiteY0" fmla="*/ 0 h 89876"/>
              <a:gd name="connsiteX1" fmla="*/ 3768070 w 3768070"/>
              <a:gd name="connsiteY1" fmla="*/ 0 h 89876"/>
              <a:gd name="connsiteX2" fmla="*/ 3768070 w 3768070"/>
              <a:gd name="connsiteY2" fmla="*/ 89876 h 89876"/>
              <a:gd name="connsiteX3" fmla="*/ 102879 w 3768070"/>
              <a:gd name="connsiteY3" fmla="*/ 89876 h 89876"/>
            </a:gdLst>
            <a:ahLst/>
            <a:cxnLst>
              <a:cxn ang="0">
                <a:pos x="connsiteX0" y="connsiteY0"/>
              </a:cxn>
              <a:cxn ang="0">
                <a:pos x="connsiteX1" y="connsiteY1"/>
              </a:cxn>
              <a:cxn ang="0">
                <a:pos x="connsiteX2" y="connsiteY2"/>
              </a:cxn>
              <a:cxn ang="0">
                <a:pos x="connsiteX3" y="connsiteY3"/>
              </a:cxn>
            </a:cxnLst>
            <a:rect l="l" t="t" r="r" b="b"/>
            <a:pathLst>
              <a:path w="3768070" h="89876">
                <a:moveTo>
                  <a:pt x="0" y="0"/>
                </a:moveTo>
                <a:lnTo>
                  <a:pt x="3768070" y="0"/>
                </a:lnTo>
                <a:lnTo>
                  <a:pt x="3768070" y="89876"/>
                </a:lnTo>
                <a:lnTo>
                  <a:pt x="102879" y="8987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96A6A6A-AEEC-477F-8D55-EBC34FF248D0}"/>
              </a:ext>
            </a:extLst>
          </p:cNvPr>
          <p:cNvSpPr/>
          <p:nvPr userDrawn="1"/>
        </p:nvSpPr>
        <p:spPr>
          <a:xfrm>
            <a:off x="7687531" y="6638904"/>
            <a:ext cx="149086" cy="141946"/>
          </a:xfrm>
          <a:custGeom>
            <a:avLst/>
            <a:gdLst>
              <a:gd name="connsiteX0" fmla="*/ 200526 w 401052"/>
              <a:gd name="connsiteY0" fmla="*/ 84220 h 401052"/>
              <a:gd name="connsiteX1" fmla="*/ 84220 w 401052"/>
              <a:gd name="connsiteY1" fmla="*/ 200526 h 401052"/>
              <a:gd name="connsiteX2" fmla="*/ 200526 w 401052"/>
              <a:gd name="connsiteY2" fmla="*/ 316832 h 401052"/>
              <a:gd name="connsiteX3" fmla="*/ 316832 w 401052"/>
              <a:gd name="connsiteY3" fmla="*/ 200526 h 401052"/>
              <a:gd name="connsiteX4" fmla="*/ 200526 w 401052"/>
              <a:gd name="connsiteY4" fmla="*/ 84220 h 401052"/>
              <a:gd name="connsiteX5" fmla="*/ 200526 w 401052"/>
              <a:gd name="connsiteY5" fmla="*/ 0 h 401052"/>
              <a:gd name="connsiteX6" fmla="*/ 401052 w 401052"/>
              <a:gd name="connsiteY6" fmla="*/ 200526 h 401052"/>
              <a:gd name="connsiteX7" fmla="*/ 200526 w 401052"/>
              <a:gd name="connsiteY7" fmla="*/ 401052 h 401052"/>
              <a:gd name="connsiteX8" fmla="*/ 0 w 401052"/>
              <a:gd name="connsiteY8" fmla="*/ 200526 h 401052"/>
              <a:gd name="connsiteX9" fmla="*/ 200526 w 401052"/>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052" h="401052">
                <a:moveTo>
                  <a:pt x="200526" y="84220"/>
                </a:moveTo>
                <a:cubicBezTo>
                  <a:pt x="136292" y="84220"/>
                  <a:pt x="84220" y="136292"/>
                  <a:pt x="84220" y="200526"/>
                </a:cubicBezTo>
                <a:cubicBezTo>
                  <a:pt x="84220" y="264760"/>
                  <a:pt x="136292" y="316832"/>
                  <a:pt x="200526" y="316832"/>
                </a:cubicBezTo>
                <a:cubicBezTo>
                  <a:pt x="264760" y="316832"/>
                  <a:pt x="316832" y="264760"/>
                  <a:pt x="316832" y="200526"/>
                </a:cubicBezTo>
                <a:cubicBezTo>
                  <a:pt x="316832" y="136292"/>
                  <a:pt x="264760" y="84220"/>
                  <a:pt x="200526" y="84220"/>
                </a:cubicBezTo>
                <a:close/>
                <a:moveTo>
                  <a:pt x="200526" y="0"/>
                </a:moveTo>
                <a:cubicBezTo>
                  <a:pt x="311273" y="0"/>
                  <a:pt x="401052" y="89779"/>
                  <a:pt x="401052" y="200526"/>
                </a:cubicBezTo>
                <a:cubicBezTo>
                  <a:pt x="401052" y="311273"/>
                  <a:pt x="311273" y="401052"/>
                  <a:pt x="200526" y="401052"/>
                </a:cubicBezTo>
                <a:cubicBezTo>
                  <a:pt x="89779" y="401052"/>
                  <a:pt x="0" y="311273"/>
                  <a:pt x="0" y="200526"/>
                </a:cubicBezTo>
                <a:cubicBezTo>
                  <a:pt x="0" y="89779"/>
                  <a:pt x="89779" y="0"/>
                  <a:pt x="200526" y="0"/>
                </a:cubicBezTo>
                <a:close/>
              </a:path>
            </a:pathLst>
          </a:cu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6E6785A-4F0C-4AD7-810A-3220BFA6BAAE}"/>
              </a:ext>
            </a:extLst>
          </p:cNvPr>
          <p:cNvSpPr/>
          <p:nvPr userDrawn="1"/>
        </p:nvSpPr>
        <p:spPr>
          <a:xfrm>
            <a:off x="7885284" y="6698930"/>
            <a:ext cx="86041" cy="819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6949A97-3E6C-4C36-8FB0-6201A3C40C0B}"/>
              </a:ext>
            </a:extLst>
          </p:cNvPr>
          <p:cNvSpPr/>
          <p:nvPr userDrawn="1"/>
        </p:nvSpPr>
        <p:spPr>
          <a:xfrm>
            <a:off x="8019992" y="6638904"/>
            <a:ext cx="149086" cy="141946"/>
          </a:xfrm>
          <a:custGeom>
            <a:avLst/>
            <a:gdLst>
              <a:gd name="connsiteX0" fmla="*/ 200526 w 401052"/>
              <a:gd name="connsiteY0" fmla="*/ 84220 h 401052"/>
              <a:gd name="connsiteX1" fmla="*/ 84220 w 401052"/>
              <a:gd name="connsiteY1" fmla="*/ 200526 h 401052"/>
              <a:gd name="connsiteX2" fmla="*/ 200526 w 401052"/>
              <a:gd name="connsiteY2" fmla="*/ 316832 h 401052"/>
              <a:gd name="connsiteX3" fmla="*/ 316832 w 401052"/>
              <a:gd name="connsiteY3" fmla="*/ 200526 h 401052"/>
              <a:gd name="connsiteX4" fmla="*/ 200526 w 401052"/>
              <a:gd name="connsiteY4" fmla="*/ 84220 h 401052"/>
              <a:gd name="connsiteX5" fmla="*/ 200526 w 401052"/>
              <a:gd name="connsiteY5" fmla="*/ 0 h 401052"/>
              <a:gd name="connsiteX6" fmla="*/ 401052 w 401052"/>
              <a:gd name="connsiteY6" fmla="*/ 200526 h 401052"/>
              <a:gd name="connsiteX7" fmla="*/ 200526 w 401052"/>
              <a:gd name="connsiteY7" fmla="*/ 401052 h 401052"/>
              <a:gd name="connsiteX8" fmla="*/ 0 w 401052"/>
              <a:gd name="connsiteY8" fmla="*/ 200526 h 401052"/>
              <a:gd name="connsiteX9" fmla="*/ 200526 w 401052"/>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052" h="401052">
                <a:moveTo>
                  <a:pt x="200526" y="84220"/>
                </a:moveTo>
                <a:cubicBezTo>
                  <a:pt x="136292" y="84220"/>
                  <a:pt x="84220" y="136292"/>
                  <a:pt x="84220" y="200526"/>
                </a:cubicBezTo>
                <a:cubicBezTo>
                  <a:pt x="84220" y="264760"/>
                  <a:pt x="136292" y="316832"/>
                  <a:pt x="200526" y="316832"/>
                </a:cubicBezTo>
                <a:cubicBezTo>
                  <a:pt x="264760" y="316832"/>
                  <a:pt x="316832" y="264760"/>
                  <a:pt x="316832" y="200526"/>
                </a:cubicBezTo>
                <a:cubicBezTo>
                  <a:pt x="316832" y="136292"/>
                  <a:pt x="264760" y="84220"/>
                  <a:pt x="200526" y="84220"/>
                </a:cubicBezTo>
                <a:close/>
                <a:moveTo>
                  <a:pt x="200526" y="0"/>
                </a:moveTo>
                <a:cubicBezTo>
                  <a:pt x="311273" y="0"/>
                  <a:pt x="401052" y="89779"/>
                  <a:pt x="401052" y="200526"/>
                </a:cubicBezTo>
                <a:cubicBezTo>
                  <a:pt x="401052" y="311273"/>
                  <a:pt x="311273" y="401052"/>
                  <a:pt x="200526" y="401052"/>
                </a:cubicBezTo>
                <a:cubicBezTo>
                  <a:pt x="89779" y="401052"/>
                  <a:pt x="0" y="311273"/>
                  <a:pt x="0" y="200526"/>
                </a:cubicBezTo>
                <a:cubicBezTo>
                  <a:pt x="0" y="89779"/>
                  <a:pt x="89779" y="0"/>
                  <a:pt x="200526" y="0"/>
                </a:cubicBezTo>
                <a:close/>
              </a:path>
            </a:pathLst>
          </a:cu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919C6AA-5602-490B-8E6E-ACE8D91CBEC8}"/>
              </a:ext>
            </a:extLst>
          </p:cNvPr>
          <p:cNvSpPr/>
          <p:nvPr userDrawn="1"/>
        </p:nvSpPr>
        <p:spPr>
          <a:xfrm>
            <a:off x="8217745" y="6698930"/>
            <a:ext cx="86041" cy="819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D10B4262-DC43-4FFE-A039-705F9AB30209}"/>
              </a:ext>
            </a:extLst>
          </p:cNvPr>
          <p:cNvSpPr>
            <a:spLocks noGrp="1"/>
          </p:cNvSpPr>
          <p:nvPr>
            <p:ph type="title"/>
          </p:nvPr>
        </p:nvSpPr>
        <p:spPr>
          <a:xfrm>
            <a:off x="269866" y="255780"/>
            <a:ext cx="10714661" cy="346833"/>
          </a:xfrm>
        </p:spPr>
        <p:txBody>
          <a:bodyPr/>
          <a:lstStyle>
            <a:lvl1pPr>
              <a:defRPr cap="none" baseline="0"/>
            </a:lvl1pPr>
          </a:lstStyle>
          <a:p>
            <a:r>
              <a:rPr lang="en-US" dirty="0"/>
              <a:t>Click to edit Master title style</a:t>
            </a:r>
          </a:p>
        </p:txBody>
      </p:sp>
      <p:sp>
        <p:nvSpPr>
          <p:cNvPr id="16" name="Content Placeholder 2">
            <a:extLst>
              <a:ext uri="{FF2B5EF4-FFF2-40B4-BE49-F238E27FC236}">
                <a16:creationId xmlns:a16="http://schemas.microsoft.com/office/drawing/2014/main" id="{670642AE-5CEF-4F89-9D9A-39817A27780E}"/>
              </a:ext>
            </a:extLst>
          </p:cNvPr>
          <p:cNvSpPr>
            <a:spLocks noGrp="1"/>
          </p:cNvSpPr>
          <p:nvPr>
            <p:ph idx="13"/>
          </p:nvPr>
        </p:nvSpPr>
        <p:spPr>
          <a:xfrm>
            <a:off x="269866" y="1422390"/>
            <a:ext cx="5168595" cy="4373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3">
            <a:extLst>
              <a:ext uri="{FF2B5EF4-FFF2-40B4-BE49-F238E27FC236}">
                <a16:creationId xmlns:a16="http://schemas.microsoft.com/office/drawing/2014/main" id="{600CCEE8-885A-48EA-9941-4B6D07C5067E}"/>
              </a:ext>
            </a:extLst>
          </p:cNvPr>
          <p:cNvSpPr txBox="1">
            <a:spLocks/>
          </p:cNvSpPr>
          <p:nvPr userDrawn="1"/>
        </p:nvSpPr>
        <p:spPr>
          <a:xfrm>
            <a:off x="8481410" y="632093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FCFC61-6E4F-4988-9B88-98779E1AB0DE}" type="datetimeFigureOut">
              <a:rPr lang="en-US" smtClean="0"/>
              <a:pPr/>
              <a:t>4/1/2020</a:t>
            </a:fld>
            <a:endParaRPr lang="en-US"/>
          </a:p>
        </p:txBody>
      </p:sp>
      <p:sp>
        <p:nvSpPr>
          <p:cNvPr id="18" name="Slide Number Placeholder 5">
            <a:extLst>
              <a:ext uri="{FF2B5EF4-FFF2-40B4-BE49-F238E27FC236}">
                <a16:creationId xmlns:a16="http://schemas.microsoft.com/office/drawing/2014/main" id="{0A25E01E-F82C-468F-AB3A-B0120ED3B130}"/>
              </a:ext>
            </a:extLst>
          </p:cNvPr>
          <p:cNvSpPr txBox="1">
            <a:spLocks/>
          </p:cNvSpPr>
          <p:nvPr userDrawn="1"/>
        </p:nvSpPr>
        <p:spPr>
          <a:xfrm>
            <a:off x="11327485" y="6320935"/>
            <a:ext cx="77108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4B107C-EED6-44A7-8663-C1052E82350F}" type="slidenum">
              <a:rPr lang="en-US" smtClean="0"/>
              <a:pPr/>
              <a:t>‹#›</a:t>
            </a:fld>
            <a:endParaRPr lang="en-US"/>
          </a:p>
        </p:txBody>
      </p:sp>
      <p:sp>
        <p:nvSpPr>
          <p:cNvPr id="19" name="Content Placeholder 2">
            <a:extLst>
              <a:ext uri="{FF2B5EF4-FFF2-40B4-BE49-F238E27FC236}">
                <a16:creationId xmlns:a16="http://schemas.microsoft.com/office/drawing/2014/main" id="{B4301BEA-CC25-4308-9940-32F41424092C}"/>
              </a:ext>
            </a:extLst>
          </p:cNvPr>
          <p:cNvSpPr>
            <a:spLocks noGrp="1"/>
          </p:cNvSpPr>
          <p:nvPr>
            <p:ph idx="14"/>
          </p:nvPr>
        </p:nvSpPr>
        <p:spPr>
          <a:xfrm>
            <a:off x="5815932" y="1422390"/>
            <a:ext cx="5168595" cy="4373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23424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CFC61-6E4F-4988-9B88-98779E1AB0DE}"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399607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CFC61-6E4F-4988-9B88-98779E1AB0DE}"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125445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CFC61-6E4F-4988-9B88-98779E1AB0DE}"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310542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CFC61-6E4F-4988-9B88-98779E1AB0DE}"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107C-EED6-44A7-8663-C1052E82350F}" type="slidenum">
              <a:rPr lang="en-US" smtClean="0"/>
              <a:t>‹#›</a:t>
            </a:fld>
            <a:endParaRPr lang="en-US"/>
          </a:p>
        </p:txBody>
      </p:sp>
    </p:spTree>
    <p:extLst>
      <p:ext uri="{BB962C8B-B14F-4D97-AF65-F5344CB8AC3E}">
        <p14:creationId xmlns:p14="http://schemas.microsoft.com/office/powerpoint/2010/main" val="47124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userDrawn="1"/>
        </p:nvPicPr>
        <p:blipFill>
          <a:blip r:embed="rId20">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FCFC61-6E4F-4988-9B88-98779E1AB0DE}" type="datetimeFigureOut">
              <a:rPr lang="en-US" smtClean="0"/>
              <a:t>4/1/2020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4B107C-EED6-44A7-8663-C1052E82350F}" type="slidenum">
              <a:rPr lang="en-US" smtClean="0"/>
              <a:t>‹#›</a:t>
            </a:fld>
            <a:endParaRPr lang="en-US"/>
          </a:p>
        </p:txBody>
      </p:sp>
      <p:pic>
        <p:nvPicPr>
          <p:cNvPr id="48" name="Picture 47">
            <a:extLst>
              <a:ext uri="{FF2B5EF4-FFF2-40B4-BE49-F238E27FC236}">
                <a16:creationId xmlns:a16="http://schemas.microsoft.com/office/drawing/2014/main" id="{9B3211CF-E140-4BED-B781-61A5F274AABC}"/>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832144" y="125613"/>
            <a:ext cx="1465924" cy="1179557"/>
          </a:xfrm>
          <a:prstGeom prst="rect">
            <a:avLst/>
          </a:prstGeom>
        </p:spPr>
      </p:pic>
    </p:spTree>
    <p:extLst>
      <p:ext uri="{BB962C8B-B14F-4D97-AF65-F5344CB8AC3E}">
        <p14:creationId xmlns:p14="http://schemas.microsoft.com/office/powerpoint/2010/main" val="333383994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714" r:id="rId3"/>
    <p:sldLayoutId id="2147483700" r:id="rId4"/>
    <p:sldLayoutId id="2147483715"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2.svg"/><Relationship Id="rId4" Type="http://schemas.openxmlformats.org/officeDocument/2006/relationships/image" Target="../media/image15.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aafa.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2.sv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CB0ECC-86AE-4157-BD33-FDDB27B5E5E7}"/>
              </a:ext>
            </a:extLst>
          </p:cNvPr>
          <p:cNvSpPr/>
          <p:nvPr/>
        </p:nvSpPr>
        <p:spPr>
          <a:xfrm>
            <a:off x="2547142" y="4280326"/>
            <a:ext cx="1297354" cy="1297354"/>
          </a:xfrm>
          <a:prstGeom prst="rect">
            <a:avLst/>
          </a:prstGeom>
          <a:solidFill>
            <a:srgbClr val="00B0F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769DF-E1EB-44D0-A59D-7C973CC522AB}"/>
              </a:ext>
            </a:extLst>
          </p:cNvPr>
          <p:cNvSpPr>
            <a:spLocks noGrp="1"/>
          </p:cNvSpPr>
          <p:nvPr>
            <p:ph type="ctrTitle"/>
          </p:nvPr>
        </p:nvSpPr>
        <p:spPr>
          <a:xfrm>
            <a:off x="0" y="2223390"/>
            <a:ext cx="12191999" cy="964842"/>
          </a:xfrm>
        </p:spPr>
        <p:txBody>
          <a:bodyPr anchor="ctr"/>
          <a:lstStyle/>
          <a:p>
            <a:pPr algn="ctr"/>
            <a:r>
              <a:rPr lang="en-US" cap="none" dirty="0">
                <a:solidFill>
                  <a:schemeClr val="tx2">
                    <a:lumMod val="95000"/>
                  </a:schemeClr>
                </a:solidFill>
              </a:rPr>
              <a:t>UNC/Duke Case Competition 2020</a:t>
            </a:r>
          </a:p>
        </p:txBody>
      </p:sp>
      <p:grpSp>
        <p:nvGrpSpPr>
          <p:cNvPr id="9" name="Group 8">
            <a:extLst>
              <a:ext uri="{FF2B5EF4-FFF2-40B4-BE49-F238E27FC236}">
                <a16:creationId xmlns:a16="http://schemas.microsoft.com/office/drawing/2014/main" id="{FC230EAB-34D7-48FC-BBF1-280FE3CCF93C}"/>
              </a:ext>
            </a:extLst>
          </p:cNvPr>
          <p:cNvGrpSpPr/>
          <p:nvPr/>
        </p:nvGrpSpPr>
        <p:grpSpPr>
          <a:xfrm>
            <a:off x="8741482" y="3925063"/>
            <a:ext cx="3383042" cy="2377234"/>
            <a:chOff x="8804005" y="3909432"/>
            <a:chExt cx="3383042" cy="2377234"/>
          </a:xfrm>
        </p:grpSpPr>
        <p:pic>
          <p:nvPicPr>
            <p:cNvPr id="11" name="Picture 10">
              <a:extLst>
                <a:ext uri="{FF2B5EF4-FFF2-40B4-BE49-F238E27FC236}">
                  <a16:creationId xmlns:a16="http://schemas.microsoft.com/office/drawing/2014/main" id="{A58964F3-46C6-4CEA-8C47-0D469F6A8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315" y="3909432"/>
              <a:ext cx="2954366" cy="2377234"/>
            </a:xfrm>
            <a:prstGeom prst="rect">
              <a:avLst/>
            </a:prstGeom>
          </p:spPr>
        </p:pic>
        <p:sp>
          <p:nvSpPr>
            <p:cNvPr id="12" name="TextBox 11">
              <a:extLst>
                <a:ext uri="{FF2B5EF4-FFF2-40B4-BE49-F238E27FC236}">
                  <a16:creationId xmlns:a16="http://schemas.microsoft.com/office/drawing/2014/main" id="{F0EDEE8B-0381-403B-9E41-C12AA3409322}"/>
                </a:ext>
              </a:extLst>
            </p:cNvPr>
            <p:cNvSpPr txBox="1"/>
            <p:nvPr/>
          </p:nvSpPr>
          <p:spPr>
            <a:xfrm>
              <a:off x="8804005" y="5897199"/>
              <a:ext cx="3383042" cy="307777"/>
            </a:xfrm>
            <a:prstGeom prst="rect">
              <a:avLst/>
            </a:prstGeom>
            <a:noFill/>
          </p:spPr>
          <p:txBody>
            <a:bodyPr wrap="none" rtlCol="0">
              <a:spAutoFit/>
            </a:bodyPr>
            <a:lstStyle/>
            <a:p>
              <a:r>
                <a:rPr lang="en-US" sz="1400" i="1" dirty="0">
                  <a:solidFill>
                    <a:schemeClr val="tx2">
                      <a:lumMod val="95000"/>
                    </a:schemeClr>
                  </a:solidFill>
                </a:rPr>
                <a:t>Blasting away the toughest immune conditions </a:t>
              </a:r>
            </a:p>
          </p:txBody>
        </p:sp>
      </p:grpSp>
      <p:sp>
        <p:nvSpPr>
          <p:cNvPr id="6" name="Subtitle 2">
            <a:extLst>
              <a:ext uri="{FF2B5EF4-FFF2-40B4-BE49-F238E27FC236}">
                <a16:creationId xmlns:a16="http://schemas.microsoft.com/office/drawing/2014/main" id="{456B1ACB-C8CE-4DD5-8E98-905B15B4B754}"/>
              </a:ext>
            </a:extLst>
          </p:cNvPr>
          <p:cNvSpPr txBox="1">
            <a:spLocks/>
          </p:cNvSpPr>
          <p:nvPr/>
        </p:nvSpPr>
        <p:spPr>
          <a:xfrm>
            <a:off x="2277554" y="5734903"/>
            <a:ext cx="1844261" cy="56397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en-US" sz="1400" cap="none" dirty="0">
                <a:solidFill>
                  <a:schemeClr val="tx2">
                    <a:lumMod val="95000"/>
                  </a:schemeClr>
                </a:solidFill>
                <a:cs typeface="Arial" panose="020B0604020202020204" pitchFamily="34" charset="0"/>
              </a:rPr>
              <a:t>Erin Burgunder Scholz</a:t>
            </a:r>
            <a:br>
              <a:rPr lang="en-US" sz="1400" cap="none" dirty="0">
                <a:solidFill>
                  <a:schemeClr val="tx2">
                    <a:lumMod val="95000"/>
                  </a:schemeClr>
                </a:solidFill>
                <a:cs typeface="Arial" panose="020B0604020202020204" pitchFamily="34" charset="0"/>
              </a:rPr>
            </a:br>
            <a:r>
              <a:rPr lang="en-US" sz="1400" cap="none" dirty="0">
                <a:solidFill>
                  <a:schemeClr val="tx2">
                    <a:lumMod val="95000"/>
                  </a:schemeClr>
                </a:solidFill>
                <a:cs typeface="Arial" panose="020B0604020202020204" pitchFamily="34" charset="0"/>
              </a:rPr>
              <a:t>Ph.D. Candidate</a:t>
            </a:r>
            <a:endParaRPr lang="en-US" sz="1400" cap="none" dirty="0">
              <a:solidFill>
                <a:schemeClr val="tx2">
                  <a:lumMod val="95000"/>
                </a:schemeClr>
              </a:solidFill>
              <a:latin typeface="+mj-lt"/>
              <a:cs typeface="Arial" panose="020B0604020202020204" pitchFamily="34" charset="0"/>
            </a:endParaRPr>
          </a:p>
        </p:txBody>
      </p:sp>
      <p:sp>
        <p:nvSpPr>
          <p:cNvPr id="8" name="Subtitle 2">
            <a:extLst>
              <a:ext uri="{FF2B5EF4-FFF2-40B4-BE49-F238E27FC236}">
                <a16:creationId xmlns:a16="http://schemas.microsoft.com/office/drawing/2014/main" id="{954A61FA-3A33-42DF-8D5C-086A4A0EE004}"/>
              </a:ext>
            </a:extLst>
          </p:cNvPr>
          <p:cNvSpPr txBox="1">
            <a:spLocks/>
          </p:cNvSpPr>
          <p:nvPr/>
        </p:nvSpPr>
        <p:spPr>
          <a:xfrm>
            <a:off x="6360500" y="5738323"/>
            <a:ext cx="1749255" cy="68238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en-US" sz="1400" cap="none" dirty="0">
                <a:solidFill>
                  <a:schemeClr val="tx2">
                    <a:lumMod val="95000"/>
                  </a:schemeClr>
                </a:solidFill>
                <a:latin typeface="+mj-lt"/>
                <a:cs typeface="Arial" panose="020B0604020202020204" pitchFamily="34" charset="0"/>
              </a:rPr>
              <a:t>Andrew Stenger</a:t>
            </a:r>
          </a:p>
          <a:p>
            <a:pPr algn="ctr">
              <a:spcBef>
                <a:spcPts val="0"/>
              </a:spcBef>
            </a:pPr>
            <a:r>
              <a:rPr lang="en-US" sz="1400" cap="none" dirty="0">
                <a:solidFill>
                  <a:schemeClr val="tx2">
                    <a:lumMod val="95000"/>
                  </a:schemeClr>
                </a:solidFill>
                <a:latin typeface="+mj-lt"/>
                <a:cs typeface="Arial" panose="020B0604020202020204" pitchFamily="34" charset="0"/>
              </a:rPr>
              <a:t>Pharm.D. Candidate</a:t>
            </a:r>
          </a:p>
        </p:txBody>
      </p:sp>
      <p:sp>
        <p:nvSpPr>
          <p:cNvPr id="5" name="Rectangle 4">
            <a:extLst>
              <a:ext uri="{FF2B5EF4-FFF2-40B4-BE49-F238E27FC236}">
                <a16:creationId xmlns:a16="http://schemas.microsoft.com/office/drawing/2014/main" id="{DB2C0C09-EEBD-4999-B6F8-7376E8781FB7}"/>
              </a:ext>
            </a:extLst>
          </p:cNvPr>
          <p:cNvSpPr/>
          <p:nvPr/>
        </p:nvSpPr>
        <p:spPr>
          <a:xfrm>
            <a:off x="524632" y="4280326"/>
            <a:ext cx="1297354" cy="1297354"/>
          </a:xfrm>
          <a:prstGeom prst="rect">
            <a:avLst/>
          </a:prstGeom>
          <a:solidFill>
            <a:srgbClr val="00B0F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B273BC-87ED-4D5B-8CDF-E49BAA744073}"/>
              </a:ext>
            </a:extLst>
          </p:cNvPr>
          <p:cNvSpPr/>
          <p:nvPr/>
        </p:nvSpPr>
        <p:spPr>
          <a:xfrm>
            <a:off x="4569652" y="4280326"/>
            <a:ext cx="1297354" cy="1297354"/>
          </a:xfrm>
          <a:prstGeom prst="rect">
            <a:avLst/>
          </a:prstGeom>
          <a:solidFill>
            <a:srgbClr val="00B0F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E0F133-A8BF-4C2A-8FB6-AFEAD899C2CF}"/>
              </a:ext>
            </a:extLst>
          </p:cNvPr>
          <p:cNvSpPr/>
          <p:nvPr/>
        </p:nvSpPr>
        <p:spPr>
          <a:xfrm>
            <a:off x="6592163" y="4280326"/>
            <a:ext cx="1297354" cy="1297354"/>
          </a:xfrm>
          <a:prstGeom prst="rect">
            <a:avLst/>
          </a:prstGeom>
          <a:solidFill>
            <a:srgbClr val="00B0F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Add">
            <a:extLst>
              <a:ext uri="{FF2B5EF4-FFF2-40B4-BE49-F238E27FC236}">
                <a16:creationId xmlns:a16="http://schemas.microsoft.com/office/drawing/2014/main" id="{A89FCCCC-7034-469B-8D64-62C4B8614C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6310" y="4336652"/>
            <a:ext cx="1196396" cy="1196396"/>
          </a:xfrm>
          <a:prstGeom prst="rect">
            <a:avLst/>
          </a:prstGeom>
        </p:spPr>
      </p:pic>
      <p:pic>
        <p:nvPicPr>
          <p:cNvPr id="17" name="Picture 16">
            <a:extLst>
              <a:ext uri="{FF2B5EF4-FFF2-40B4-BE49-F238E27FC236}">
                <a16:creationId xmlns:a16="http://schemas.microsoft.com/office/drawing/2014/main" id="{6AAFE28B-A393-48D5-AEBA-9E0D47871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669" y="4276906"/>
            <a:ext cx="1307592" cy="1307592"/>
          </a:xfrm>
          <a:prstGeom prst="rect">
            <a:avLst/>
          </a:prstGeom>
        </p:spPr>
      </p:pic>
      <p:pic>
        <p:nvPicPr>
          <p:cNvPr id="18" name="Picture 17">
            <a:extLst>
              <a:ext uri="{FF2B5EF4-FFF2-40B4-BE49-F238E27FC236}">
                <a16:creationId xmlns:a16="http://schemas.microsoft.com/office/drawing/2014/main" id="{4BFC2378-D365-4F7E-AF9D-E7EFC0BAB1A0}"/>
              </a:ext>
            </a:extLst>
          </p:cNvPr>
          <p:cNvPicPr>
            <a:picLocks noChangeAspect="1"/>
          </p:cNvPicPr>
          <p:nvPr/>
        </p:nvPicPr>
        <p:blipFill rotWithShape="1">
          <a:blip r:embed="rId7">
            <a:extLst>
              <a:ext uri="{28A0092B-C50C-407E-A947-70E740481C1C}">
                <a14:useLocalDpi xmlns:a14="http://schemas.microsoft.com/office/drawing/2010/main" val="0"/>
              </a:ext>
            </a:extLst>
          </a:blip>
          <a:srcRect l="10155" t="11291" r="9555" b="36475"/>
          <a:stretch/>
        </p:blipFill>
        <p:spPr>
          <a:xfrm>
            <a:off x="6592163" y="4280326"/>
            <a:ext cx="1339932" cy="1307592"/>
          </a:xfrm>
          <a:prstGeom prst="rect">
            <a:avLst/>
          </a:prstGeom>
        </p:spPr>
      </p:pic>
      <p:pic>
        <p:nvPicPr>
          <p:cNvPr id="10" name="Picture 9">
            <a:extLst>
              <a:ext uri="{FF2B5EF4-FFF2-40B4-BE49-F238E27FC236}">
                <a16:creationId xmlns:a16="http://schemas.microsoft.com/office/drawing/2014/main" id="{C6D7AB8B-ADFC-4E71-8399-5BF16CBF4680}"/>
              </a:ext>
            </a:extLst>
          </p:cNvPr>
          <p:cNvPicPr>
            <a:picLocks noChangeAspect="1"/>
          </p:cNvPicPr>
          <p:nvPr/>
        </p:nvPicPr>
        <p:blipFill rotWithShape="1">
          <a:blip r:embed="rId8"/>
          <a:srcRect l="12367" r="4543" b="17250"/>
          <a:stretch/>
        </p:blipFill>
        <p:spPr>
          <a:xfrm>
            <a:off x="519293" y="4280326"/>
            <a:ext cx="1302691" cy="1297354"/>
          </a:xfrm>
          <a:prstGeom prst="rect">
            <a:avLst/>
          </a:prstGeom>
        </p:spPr>
      </p:pic>
      <p:pic>
        <p:nvPicPr>
          <p:cNvPr id="19" name="Picture 18">
            <a:extLst>
              <a:ext uri="{FF2B5EF4-FFF2-40B4-BE49-F238E27FC236}">
                <a16:creationId xmlns:a16="http://schemas.microsoft.com/office/drawing/2014/main" id="{EF5DD446-F89E-4459-9651-AD90F2086D7D}"/>
              </a:ext>
            </a:extLst>
          </p:cNvPr>
          <p:cNvPicPr>
            <a:picLocks noChangeAspect="1"/>
          </p:cNvPicPr>
          <p:nvPr/>
        </p:nvPicPr>
        <p:blipFill>
          <a:blip r:embed="rId9"/>
          <a:stretch>
            <a:fillRect/>
          </a:stretch>
        </p:blipFill>
        <p:spPr>
          <a:xfrm>
            <a:off x="522498" y="4280326"/>
            <a:ext cx="1297354" cy="1297354"/>
          </a:xfrm>
          <a:prstGeom prst="rect">
            <a:avLst/>
          </a:prstGeom>
        </p:spPr>
      </p:pic>
      <p:sp>
        <p:nvSpPr>
          <p:cNvPr id="20" name="Subtitle 2">
            <a:extLst>
              <a:ext uri="{FF2B5EF4-FFF2-40B4-BE49-F238E27FC236}">
                <a16:creationId xmlns:a16="http://schemas.microsoft.com/office/drawing/2014/main" id="{282497A2-F13B-45B9-A921-26746DF67C79}"/>
              </a:ext>
            </a:extLst>
          </p:cNvPr>
          <p:cNvSpPr txBox="1">
            <a:spLocks/>
          </p:cNvSpPr>
          <p:nvPr/>
        </p:nvSpPr>
        <p:spPr>
          <a:xfrm>
            <a:off x="289458" y="5734903"/>
            <a:ext cx="1763436" cy="59834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en-US" sz="1400" cap="none" dirty="0">
                <a:solidFill>
                  <a:schemeClr val="tx2">
                    <a:lumMod val="95000"/>
                  </a:schemeClr>
                </a:solidFill>
                <a:latin typeface="+mj-lt"/>
                <a:cs typeface="Arial" panose="020B0604020202020204" pitchFamily="34" charset="0"/>
              </a:rPr>
              <a:t>Jefferson Pike Jr.</a:t>
            </a:r>
            <a:br>
              <a:rPr lang="en-US" sz="1400" cap="none" dirty="0">
                <a:solidFill>
                  <a:schemeClr val="tx2">
                    <a:lumMod val="95000"/>
                  </a:schemeClr>
                </a:solidFill>
                <a:latin typeface="+mj-lt"/>
                <a:cs typeface="Arial" panose="020B0604020202020204" pitchFamily="34" charset="0"/>
              </a:rPr>
            </a:br>
            <a:r>
              <a:rPr lang="en-US" sz="1400" cap="none" dirty="0">
                <a:solidFill>
                  <a:schemeClr val="tx2">
                    <a:lumMod val="95000"/>
                  </a:schemeClr>
                </a:solidFill>
                <a:latin typeface="+mj-lt"/>
                <a:cs typeface="Arial" panose="020B0604020202020204" pitchFamily="34" charset="0"/>
              </a:rPr>
              <a:t>Pharm.D. Candidate</a:t>
            </a:r>
          </a:p>
        </p:txBody>
      </p:sp>
      <p:sp>
        <p:nvSpPr>
          <p:cNvPr id="21" name="Subtitle 2">
            <a:extLst>
              <a:ext uri="{FF2B5EF4-FFF2-40B4-BE49-F238E27FC236}">
                <a16:creationId xmlns:a16="http://schemas.microsoft.com/office/drawing/2014/main" id="{221C5752-933B-4A52-BE41-00C598E41BC7}"/>
              </a:ext>
            </a:extLst>
          </p:cNvPr>
          <p:cNvSpPr txBox="1">
            <a:spLocks/>
          </p:cNvSpPr>
          <p:nvPr/>
        </p:nvSpPr>
        <p:spPr>
          <a:xfrm>
            <a:off x="4195514" y="5734903"/>
            <a:ext cx="2045630" cy="57309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en-US" sz="1400" cap="none" dirty="0">
                <a:solidFill>
                  <a:schemeClr val="tx2">
                    <a:lumMod val="95000"/>
                  </a:schemeClr>
                </a:solidFill>
                <a:cs typeface="Arial" panose="020B0604020202020204" pitchFamily="34" charset="0"/>
              </a:rPr>
              <a:t>Amy Guisinger</a:t>
            </a:r>
            <a:br>
              <a:rPr lang="en-US" sz="1400" cap="none" dirty="0">
                <a:solidFill>
                  <a:schemeClr val="tx2">
                    <a:lumMod val="95000"/>
                  </a:schemeClr>
                </a:solidFill>
                <a:cs typeface="Arial" panose="020B0604020202020204" pitchFamily="34" charset="0"/>
              </a:rPr>
            </a:br>
            <a:r>
              <a:rPr lang="en-US" sz="1400" cap="none" dirty="0">
                <a:solidFill>
                  <a:schemeClr val="tx2">
                    <a:lumMod val="95000"/>
                  </a:schemeClr>
                </a:solidFill>
                <a:cs typeface="Arial" panose="020B0604020202020204" pitchFamily="34" charset="0"/>
              </a:rPr>
              <a:t>MPH, Pharm.D. Candidate </a:t>
            </a:r>
          </a:p>
        </p:txBody>
      </p:sp>
      <p:pic>
        <p:nvPicPr>
          <p:cNvPr id="22" name="Picture 21">
            <a:extLst>
              <a:ext uri="{FF2B5EF4-FFF2-40B4-BE49-F238E27FC236}">
                <a16:creationId xmlns:a16="http://schemas.microsoft.com/office/drawing/2014/main" id="{BE18A9B2-8FAF-43E1-9C48-37EAA38D1441}"/>
              </a:ext>
            </a:extLst>
          </p:cNvPr>
          <p:cNvPicPr>
            <a:picLocks noChangeAspect="1"/>
          </p:cNvPicPr>
          <p:nvPr/>
        </p:nvPicPr>
        <p:blipFill rotWithShape="1">
          <a:blip r:embed="rId8"/>
          <a:srcRect l="12367" r="4543" b="17250"/>
          <a:stretch/>
        </p:blipFill>
        <p:spPr>
          <a:xfrm>
            <a:off x="4564313" y="4280326"/>
            <a:ext cx="1302691" cy="1297354"/>
          </a:xfrm>
          <a:prstGeom prst="rect">
            <a:avLst/>
          </a:prstGeom>
        </p:spPr>
      </p:pic>
    </p:spTree>
    <p:extLst>
      <p:ext uri="{BB962C8B-B14F-4D97-AF65-F5344CB8AC3E}">
        <p14:creationId xmlns:p14="http://schemas.microsoft.com/office/powerpoint/2010/main" val="82131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A9EEB3-170C-1740-ADD6-EB9F83B6315C}"/>
              </a:ext>
            </a:extLst>
          </p:cNvPr>
          <p:cNvSpPr/>
          <p:nvPr/>
        </p:nvSpPr>
        <p:spPr>
          <a:xfrm>
            <a:off x="11049764" y="94113"/>
            <a:ext cx="1127722" cy="14142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FDBF4-2350-4BBB-9D49-09A3611340A8}"/>
              </a:ext>
            </a:extLst>
          </p:cNvPr>
          <p:cNvSpPr>
            <a:spLocks noGrp="1"/>
          </p:cNvSpPr>
          <p:nvPr>
            <p:ph type="title"/>
          </p:nvPr>
        </p:nvSpPr>
        <p:spPr/>
        <p:txBody>
          <a:bodyPr>
            <a:noAutofit/>
          </a:bodyPr>
          <a:lstStyle/>
          <a:p>
            <a:r>
              <a:rPr lang="en-US" sz="2800" dirty="0"/>
              <a:t>Across current AD therapies, topical corticosteroids provide greatest value</a:t>
            </a:r>
          </a:p>
        </p:txBody>
      </p:sp>
      <p:graphicFrame>
        <p:nvGraphicFramePr>
          <p:cNvPr id="4" name="Table 4">
            <a:extLst>
              <a:ext uri="{FF2B5EF4-FFF2-40B4-BE49-F238E27FC236}">
                <a16:creationId xmlns:a16="http://schemas.microsoft.com/office/drawing/2014/main" id="{7F95B0A2-9DE8-4ED0-8201-344EB0D54927}"/>
              </a:ext>
            </a:extLst>
          </p:cNvPr>
          <p:cNvGraphicFramePr>
            <a:graphicFrameLocks noGrp="1"/>
          </p:cNvGraphicFramePr>
          <p:nvPr/>
        </p:nvGraphicFramePr>
        <p:xfrm>
          <a:off x="481461" y="759458"/>
          <a:ext cx="7137068" cy="5501955"/>
        </p:xfrm>
        <a:graphic>
          <a:graphicData uri="http://schemas.openxmlformats.org/drawingml/2006/table">
            <a:tbl>
              <a:tblPr firstRow="1" bandRow="1">
                <a:tableStyleId>{5C22544A-7EE6-4342-B048-85BDC9FD1C3A}</a:tableStyleId>
              </a:tblPr>
              <a:tblGrid>
                <a:gridCol w="1475107">
                  <a:extLst>
                    <a:ext uri="{9D8B030D-6E8A-4147-A177-3AD203B41FA5}">
                      <a16:colId xmlns:a16="http://schemas.microsoft.com/office/drawing/2014/main" val="3621391995"/>
                    </a:ext>
                  </a:extLst>
                </a:gridCol>
                <a:gridCol w="1651179">
                  <a:extLst>
                    <a:ext uri="{9D8B030D-6E8A-4147-A177-3AD203B41FA5}">
                      <a16:colId xmlns:a16="http://schemas.microsoft.com/office/drawing/2014/main" val="519868543"/>
                    </a:ext>
                  </a:extLst>
                </a:gridCol>
                <a:gridCol w="245701">
                  <a:extLst>
                    <a:ext uri="{9D8B030D-6E8A-4147-A177-3AD203B41FA5}">
                      <a16:colId xmlns:a16="http://schemas.microsoft.com/office/drawing/2014/main" val="4028846104"/>
                    </a:ext>
                  </a:extLst>
                </a:gridCol>
                <a:gridCol w="351938">
                  <a:extLst>
                    <a:ext uri="{9D8B030D-6E8A-4147-A177-3AD203B41FA5}">
                      <a16:colId xmlns:a16="http://schemas.microsoft.com/office/drawing/2014/main" val="3892247131"/>
                    </a:ext>
                  </a:extLst>
                </a:gridCol>
                <a:gridCol w="351938">
                  <a:extLst>
                    <a:ext uri="{9D8B030D-6E8A-4147-A177-3AD203B41FA5}">
                      <a16:colId xmlns:a16="http://schemas.microsoft.com/office/drawing/2014/main" val="2275998383"/>
                    </a:ext>
                  </a:extLst>
                </a:gridCol>
                <a:gridCol w="351938">
                  <a:extLst>
                    <a:ext uri="{9D8B030D-6E8A-4147-A177-3AD203B41FA5}">
                      <a16:colId xmlns:a16="http://schemas.microsoft.com/office/drawing/2014/main" val="2260893333"/>
                    </a:ext>
                  </a:extLst>
                </a:gridCol>
                <a:gridCol w="351938">
                  <a:extLst>
                    <a:ext uri="{9D8B030D-6E8A-4147-A177-3AD203B41FA5}">
                      <a16:colId xmlns:a16="http://schemas.microsoft.com/office/drawing/2014/main" val="3101576261"/>
                    </a:ext>
                  </a:extLst>
                </a:gridCol>
                <a:gridCol w="351938">
                  <a:extLst>
                    <a:ext uri="{9D8B030D-6E8A-4147-A177-3AD203B41FA5}">
                      <a16:colId xmlns:a16="http://schemas.microsoft.com/office/drawing/2014/main" val="3307220845"/>
                    </a:ext>
                  </a:extLst>
                </a:gridCol>
                <a:gridCol w="245701">
                  <a:extLst>
                    <a:ext uri="{9D8B030D-6E8A-4147-A177-3AD203B41FA5}">
                      <a16:colId xmlns:a16="http://schemas.microsoft.com/office/drawing/2014/main" val="605609482"/>
                    </a:ext>
                  </a:extLst>
                </a:gridCol>
                <a:gridCol w="351938">
                  <a:extLst>
                    <a:ext uri="{9D8B030D-6E8A-4147-A177-3AD203B41FA5}">
                      <a16:colId xmlns:a16="http://schemas.microsoft.com/office/drawing/2014/main" val="2608277871"/>
                    </a:ext>
                  </a:extLst>
                </a:gridCol>
                <a:gridCol w="351938">
                  <a:extLst>
                    <a:ext uri="{9D8B030D-6E8A-4147-A177-3AD203B41FA5}">
                      <a16:colId xmlns:a16="http://schemas.microsoft.com/office/drawing/2014/main" val="3028569332"/>
                    </a:ext>
                  </a:extLst>
                </a:gridCol>
                <a:gridCol w="351938">
                  <a:extLst>
                    <a:ext uri="{9D8B030D-6E8A-4147-A177-3AD203B41FA5}">
                      <a16:colId xmlns:a16="http://schemas.microsoft.com/office/drawing/2014/main" val="3474721489"/>
                    </a:ext>
                  </a:extLst>
                </a:gridCol>
                <a:gridCol w="351938">
                  <a:extLst>
                    <a:ext uri="{9D8B030D-6E8A-4147-A177-3AD203B41FA5}">
                      <a16:colId xmlns:a16="http://schemas.microsoft.com/office/drawing/2014/main" val="3706433189"/>
                    </a:ext>
                  </a:extLst>
                </a:gridCol>
                <a:gridCol w="351938">
                  <a:extLst>
                    <a:ext uri="{9D8B030D-6E8A-4147-A177-3AD203B41FA5}">
                      <a16:colId xmlns:a16="http://schemas.microsoft.com/office/drawing/2014/main" val="1900438927"/>
                    </a:ext>
                  </a:extLst>
                </a:gridCol>
              </a:tblGrid>
              <a:tr h="562240">
                <a:tc>
                  <a:txBody>
                    <a:bodyPr/>
                    <a:lstStyle/>
                    <a:p>
                      <a:r>
                        <a:rPr lang="en-US" sz="1600" b="1" kern="1200" dirty="0">
                          <a:solidFill>
                            <a:schemeClr val="lt1"/>
                          </a:solidFill>
                          <a:latin typeface="+mn-lt"/>
                          <a:ea typeface="+mn-ea"/>
                          <a:cs typeface="+mn-cs"/>
                        </a:rPr>
                        <a:t>Stakeholder</a:t>
                      </a:r>
                    </a:p>
                  </a:txBody>
                  <a:tcPr>
                    <a:lnR w="12700" cap="flat" cmpd="sng" algn="ctr">
                      <a:solidFill>
                        <a:schemeClr val="bg1"/>
                      </a:solidFill>
                      <a:prstDash val="solid"/>
                      <a:round/>
                      <a:headEnd type="none" w="med" len="med"/>
                      <a:tailEnd type="none" w="med" len="med"/>
                    </a:lnR>
                    <a:solidFill>
                      <a:schemeClr val="tx2">
                        <a:lumMod val="10000"/>
                        <a:lumOff val="90000"/>
                      </a:schemeClr>
                    </a:solidFill>
                  </a:tcPr>
                </a:tc>
                <a:tc>
                  <a:txBody>
                    <a:bodyPr/>
                    <a:lstStyle/>
                    <a:p>
                      <a:pPr marL="0" algn="l" defTabSz="914400" rtl="0" eaLnBrk="1" latinLnBrk="0" hangingPunct="1"/>
                      <a:r>
                        <a:rPr lang="en-US" sz="1600" b="1" kern="1200" dirty="0">
                          <a:solidFill>
                            <a:schemeClr val="lt1"/>
                          </a:solidFill>
                          <a:latin typeface="+mn-lt"/>
                          <a:ea typeface="+mn-ea"/>
                          <a:cs typeface="+mn-cs"/>
                        </a:rPr>
                        <a:t>Attribute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endParaRPr lang="en-US" dirty="0">
                        <a:solidFill>
                          <a:srgbClr val="C00000"/>
                        </a:solidFill>
                      </a:endParaRPr>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5">
                  <a:txBody>
                    <a:bodyPr/>
                    <a:lstStyle/>
                    <a:p>
                      <a:r>
                        <a:rPr lang="en-US" sz="1100" dirty="0">
                          <a:solidFill>
                            <a:schemeClr val="tx2"/>
                          </a:solidFill>
                        </a:rPr>
                        <a:t>Topical Corticosteroids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lumMod val="20000"/>
                        <a:lumOff val="8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a:txBody>
                    <a:bodyPr/>
                    <a:lstStyle/>
                    <a:p>
                      <a:endParaRPr lang="en-US" dirty="0">
                        <a:solidFill>
                          <a:srgbClr val="0070C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5">
                  <a:txBody>
                    <a:bodyPr/>
                    <a:lstStyle/>
                    <a:p>
                      <a:r>
                        <a:rPr lang="en-US" sz="1100" dirty="0">
                          <a:solidFill>
                            <a:schemeClr val="bg2"/>
                          </a:solidFill>
                        </a:rPr>
                        <a:t>Topical Calcineurin Inhibitors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70C0"/>
                    </a:solidFill>
                  </a:tcPr>
                </a:tc>
                <a:tc hMerge="1">
                  <a:txBody>
                    <a:bodyPr/>
                    <a:lstStyle/>
                    <a:p>
                      <a:endParaRPr lang="en-US" dirty="0">
                        <a:solidFill>
                          <a:srgbClr val="0070C0"/>
                        </a:solidFill>
                      </a:endParaRPr>
                    </a:p>
                  </a:txBody>
                  <a:tcPr>
                    <a:solidFill>
                      <a:schemeClr val="tx2">
                        <a:lumMod val="10000"/>
                        <a:lumOff val="90000"/>
                      </a:schemeClr>
                    </a:solidFill>
                  </a:tcPr>
                </a:tc>
                <a:tc hMerge="1">
                  <a:txBody>
                    <a:bodyPr/>
                    <a:lstStyle/>
                    <a:p>
                      <a:endParaRPr lang="en-US" dirty="0">
                        <a:solidFill>
                          <a:srgbClr val="0070C0"/>
                        </a:solidFill>
                      </a:endParaRPr>
                    </a:p>
                  </a:txBody>
                  <a:tcPr>
                    <a:solidFill>
                      <a:schemeClr val="tx2">
                        <a:lumMod val="10000"/>
                        <a:lumOff val="90000"/>
                      </a:schemeClr>
                    </a:solidFill>
                  </a:tcPr>
                </a:tc>
                <a:tc hMerge="1">
                  <a:txBody>
                    <a:bodyPr/>
                    <a:lstStyle/>
                    <a:p>
                      <a:endParaRPr lang="en-US" dirty="0">
                        <a:solidFill>
                          <a:srgbClr val="0070C0"/>
                        </a:solidFill>
                      </a:endParaRPr>
                    </a:p>
                  </a:txBody>
                  <a:tcPr>
                    <a:solidFill>
                      <a:schemeClr val="tx2">
                        <a:lumMod val="10000"/>
                        <a:lumOff val="90000"/>
                      </a:schemeClr>
                    </a:solidFill>
                  </a:tcPr>
                </a:tc>
                <a:tc hMerge="1">
                  <a:txBody>
                    <a:bodyPr/>
                    <a:lstStyle/>
                    <a:p>
                      <a:endParaRPr lang="en-US" dirty="0"/>
                    </a:p>
                  </a:txBody>
                  <a:tcPr>
                    <a:solidFill>
                      <a:schemeClr val="tx2">
                        <a:lumMod val="10000"/>
                        <a:lumOff val="90000"/>
                      </a:schemeClr>
                    </a:solidFill>
                  </a:tcPr>
                </a:tc>
                <a:extLst>
                  <a:ext uri="{0D108BD9-81ED-4DB2-BD59-A6C34878D82A}">
                    <a16:rowId xmlns:a16="http://schemas.microsoft.com/office/drawing/2014/main" val="919391693"/>
                  </a:ext>
                </a:extLst>
              </a:tr>
              <a:tr h="274435">
                <a:tc rowSpan="6">
                  <a:txBody>
                    <a:bodyPr/>
                    <a:lstStyle/>
                    <a:p>
                      <a:pPr algn="ctr"/>
                      <a:r>
                        <a:rPr lang="en-US" sz="1200" b="1" dirty="0"/>
                        <a:t>Patients</a:t>
                      </a:r>
                    </a:p>
                  </a:txBody>
                  <a:tcPr anchor="b">
                    <a:lnR w="12700" cap="flat" cmpd="sng" algn="ctr">
                      <a:solidFill>
                        <a:schemeClr val="bg1"/>
                      </a:solidFill>
                      <a:prstDash val="solid"/>
                      <a:round/>
                      <a:headEnd type="none" w="med" len="med"/>
                      <a:tailEnd type="none" w="med" len="med"/>
                    </a:lnR>
                    <a:noFill/>
                  </a:tcPr>
                </a:tc>
                <a:tc>
                  <a:txBody>
                    <a:bodyPr/>
                    <a:lstStyle/>
                    <a:p>
                      <a:pPr marL="0" algn="l" defTabSz="914400" rtl="0" eaLnBrk="1" latinLnBrk="0" hangingPunct="1"/>
                      <a:r>
                        <a:rPr lang="en-US" sz="1200" b="0" kern="1200" dirty="0">
                          <a:solidFill>
                            <a:schemeClr val="dk1"/>
                          </a:solidFill>
                          <a:latin typeface="+mn-lt"/>
                          <a:ea typeface="+mn-ea"/>
                          <a:cs typeface="+mn-cs"/>
                        </a:rPr>
                        <a:t>Ease of 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1105090875"/>
                  </a:ext>
                </a:extLst>
              </a:tr>
              <a:tr h="274435">
                <a:tc vMerge="1">
                  <a:txBody>
                    <a:bodyPr/>
                    <a:lstStyle/>
                    <a:p>
                      <a:endParaRPr lang="en-US" dirty="0"/>
                    </a:p>
                  </a:txBody>
                  <a:tcPr/>
                </a:tc>
                <a:tc>
                  <a:txBody>
                    <a:bodyPr/>
                    <a:lstStyle/>
                    <a:p>
                      <a:pPr marL="0" algn="l" defTabSz="914400" rtl="0" eaLnBrk="1" latinLnBrk="0" hangingPunct="1"/>
                      <a:r>
                        <a:rPr lang="en-US" sz="1200" b="0" kern="1200" dirty="0">
                          <a:solidFill>
                            <a:schemeClr val="dk1"/>
                          </a:solidFill>
                          <a:latin typeface="+mn-lt"/>
                          <a:ea typeface="+mn-ea"/>
                          <a:cs typeface="+mn-cs"/>
                        </a:rPr>
                        <a:t>Administration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4017358386"/>
                  </a:ext>
                </a:extLst>
              </a:tr>
              <a:tr h="274435">
                <a:tc vMerge="1">
                  <a:txBody>
                    <a:bodyPr/>
                    <a:lstStyle/>
                    <a:p>
                      <a:endParaRPr lang="en-US" dirty="0"/>
                    </a:p>
                  </a:txBody>
                  <a:tcPr/>
                </a:tc>
                <a:tc>
                  <a:txBody>
                    <a:bodyPr/>
                    <a:lstStyle/>
                    <a:p>
                      <a:pPr marL="0" algn="l" defTabSz="914400" rtl="0" eaLnBrk="1" latinLnBrk="0" hangingPunct="1"/>
                      <a:r>
                        <a:rPr lang="en-US" sz="1200" b="0" kern="1200" dirty="0">
                          <a:solidFill>
                            <a:schemeClr val="dk1"/>
                          </a:solidFill>
                          <a:latin typeface="+mn-lt"/>
                          <a:ea typeface="+mn-ea"/>
                          <a:cs typeface="+mn-cs"/>
                        </a:rPr>
                        <a:t>Cost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79464220"/>
                  </a:ext>
                </a:extLst>
              </a:tr>
              <a:tr h="274435">
                <a:tc vMerge="1">
                  <a:txBody>
                    <a:bodyPr/>
                    <a:lstStyle/>
                    <a:p>
                      <a:endParaRPr lang="en-US" dirty="0"/>
                    </a:p>
                  </a:txBody>
                  <a:tcPr/>
                </a:tc>
                <a:tc>
                  <a:txBody>
                    <a:bodyPr/>
                    <a:lstStyle/>
                    <a:p>
                      <a:pPr marL="0" algn="l" defTabSz="914400" rtl="0" eaLnBrk="1" latinLnBrk="0" hangingPunct="1"/>
                      <a:r>
                        <a:rPr lang="en-US" sz="1200" b="0" kern="1200" dirty="0">
                          <a:solidFill>
                            <a:schemeClr val="dk1"/>
                          </a:solidFill>
                          <a:latin typeface="+mn-lt"/>
                          <a:ea typeface="+mn-ea"/>
                          <a:cs typeface="+mn-cs"/>
                        </a:rPr>
                        <a:t>Adherence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1781731038"/>
                  </a:ext>
                </a:extLst>
              </a:tr>
              <a:tr h="274435">
                <a:tc vMerge="1">
                  <a:txBody>
                    <a:bodyPr/>
                    <a:lstStyle/>
                    <a:p>
                      <a:endParaRPr lang="en-US"/>
                    </a:p>
                  </a:txBody>
                  <a:tcPr/>
                </a:tc>
                <a:tc>
                  <a:txBody>
                    <a:bodyPr/>
                    <a:lstStyle/>
                    <a:p>
                      <a:pPr marL="0" algn="l" defTabSz="914400" rtl="0" eaLnBrk="1" latinLnBrk="0" hangingPunct="1"/>
                      <a:r>
                        <a:rPr lang="en-US" sz="1200" b="0" kern="1200" dirty="0">
                          <a:solidFill>
                            <a:schemeClr val="dk1"/>
                          </a:solidFill>
                          <a:latin typeface="+mn-lt"/>
                          <a:ea typeface="+mn-ea"/>
                          <a:cs typeface="+mn-cs"/>
                        </a:rPr>
                        <a:t>Patient Preference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533141735"/>
                  </a:ext>
                </a:extLst>
              </a:tr>
              <a:tr h="274435">
                <a:tc vMerge="1">
                  <a:txBody>
                    <a:bodyPr/>
                    <a:lstStyle/>
                    <a:p>
                      <a:pPr algn="ctr"/>
                      <a:endParaRPr lang="en-US" sz="1200" b="1" dirty="0"/>
                    </a:p>
                  </a:txBody>
                  <a:tcPr anchor="b">
                    <a:noFill/>
                  </a:tcPr>
                </a:tc>
                <a:tc>
                  <a:txBody>
                    <a:bodyPr/>
                    <a:lstStyle/>
                    <a:p>
                      <a:pPr algn="l"/>
                      <a:r>
                        <a:rPr lang="en-US" sz="1200" b="1" dirty="0"/>
                        <a:t>Composite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endParaRPr lang="en-US" sz="1200" dirty="0"/>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1549489094"/>
                  </a:ext>
                </a:extLst>
              </a:tr>
              <a:tr h="274435">
                <a:tc rowSpan="4">
                  <a:txBody>
                    <a:bodyPr/>
                    <a:lstStyle/>
                    <a:p>
                      <a:pPr algn="ctr"/>
                      <a:r>
                        <a:rPr lang="en-US" sz="1200" b="1" dirty="0"/>
                        <a:t>Providers</a:t>
                      </a:r>
                    </a:p>
                  </a:txBody>
                  <a:tcPr anchor="b">
                    <a:lnR w="12700" cap="flat" cmpd="sng" algn="ctr">
                      <a:solidFill>
                        <a:schemeClr val="bg1"/>
                      </a:solidFill>
                      <a:prstDash val="solid"/>
                      <a:round/>
                      <a:headEnd type="none" w="med" len="med"/>
                      <a:tailEnd type="none" w="med" len="med"/>
                    </a:lnR>
                    <a:noFill/>
                  </a:tcPr>
                </a:tc>
                <a:tc>
                  <a:txBody>
                    <a:bodyPr/>
                    <a:lstStyle/>
                    <a:p>
                      <a:pPr marL="0" algn="l" defTabSz="914400" rtl="0" eaLnBrk="1" latinLnBrk="0" hangingPunct="1"/>
                      <a:r>
                        <a:rPr lang="en-US" sz="1200" b="0" kern="1200" dirty="0">
                          <a:solidFill>
                            <a:schemeClr val="dk1"/>
                          </a:solidFill>
                          <a:latin typeface="+mn-lt"/>
                          <a:ea typeface="+mn-ea"/>
                          <a:cs typeface="+mn-cs"/>
                        </a:rPr>
                        <a:t>Disease severity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1899639935"/>
                  </a:ext>
                </a:extLst>
              </a:tr>
              <a:tr h="274435">
                <a:tc vMerge="1">
                  <a:txBody>
                    <a:bodyPr/>
                    <a:lstStyle/>
                    <a:p>
                      <a:endParaRPr lang="en-US" dirty="0"/>
                    </a:p>
                  </a:txBody>
                  <a:tcPr/>
                </a:tc>
                <a:tc>
                  <a:txBody>
                    <a:bodyPr/>
                    <a:lstStyle/>
                    <a:p>
                      <a:pPr marL="0" algn="l" defTabSz="914400" rtl="0" eaLnBrk="1" latinLnBrk="0" hangingPunct="1"/>
                      <a:r>
                        <a:rPr lang="en-US" sz="1200" b="0" kern="1200" dirty="0">
                          <a:solidFill>
                            <a:schemeClr val="dk1"/>
                          </a:solidFill>
                          <a:latin typeface="+mn-lt"/>
                          <a:ea typeface="+mn-ea"/>
                          <a:cs typeface="+mn-cs"/>
                        </a:rPr>
                        <a:t>Patient profile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4212190764"/>
                  </a:ext>
                </a:extLst>
              </a:tr>
              <a:tr h="274435">
                <a:tc vMerge="1">
                  <a:txBody>
                    <a:bodyPr/>
                    <a:lstStyle/>
                    <a:p>
                      <a:endParaRPr lang="en-US"/>
                    </a:p>
                  </a:txBody>
                  <a:tcPr/>
                </a:tc>
                <a:tc>
                  <a:txBody>
                    <a:bodyPr/>
                    <a:lstStyle/>
                    <a:p>
                      <a:pPr marL="0" algn="l" defTabSz="914400" rtl="0" eaLnBrk="1" latinLnBrk="0" hangingPunct="1"/>
                      <a:r>
                        <a:rPr lang="en-US" sz="1200" b="0" kern="1200" dirty="0">
                          <a:solidFill>
                            <a:schemeClr val="dk1"/>
                          </a:solidFill>
                          <a:latin typeface="+mn-lt"/>
                          <a:ea typeface="+mn-ea"/>
                          <a:cs typeface="+mn-cs"/>
                        </a:rPr>
                        <a:t>Formulary tier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812195396"/>
                  </a:ext>
                </a:extLst>
              </a:tr>
              <a:tr h="274435">
                <a:tc vMerge="1">
                  <a:txBody>
                    <a:bodyPr/>
                    <a:lstStyle/>
                    <a:p>
                      <a:pPr marL="0" algn="ctr" defTabSz="914400" rtl="0" eaLnBrk="1" latinLnBrk="0" hangingPunct="1"/>
                      <a:endParaRPr lang="en-US" sz="1200" b="1" kern="1200" dirty="0">
                        <a:solidFill>
                          <a:schemeClr val="dk1"/>
                        </a:solidFill>
                        <a:latin typeface="+mn-lt"/>
                        <a:ea typeface="+mn-ea"/>
                        <a:cs typeface="+mn-cs"/>
                      </a:endParaRPr>
                    </a:p>
                  </a:txBody>
                  <a:tcPr anchor="b">
                    <a:noFill/>
                  </a:tcPr>
                </a:tc>
                <a:tc>
                  <a:txBody>
                    <a:bodyPr/>
                    <a:lstStyle/>
                    <a:p>
                      <a:pPr marL="0" algn="l" defTabSz="914400" rtl="0" eaLnBrk="1" latinLnBrk="0" hangingPunct="1"/>
                      <a:r>
                        <a:rPr lang="en-US" sz="1200" b="1" kern="1200" dirty="0">
                          <a:solidFill>
                            <a:schemeClr val="dk1"/>
                          </a:solidFill>
                          <a:latin typeface="+mn-lt"/>
                          <a:ea typeface="+mn-ea"/>
                          <a:cs typeface="+mn-cs"/>
                        </a:rPr>
                        <a:t>Composite</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943467142"/>
                  </a:ext>
                </a:extLst>
              </a:tr>
              <a:tr h="274435">
                <a:tc rowSpan="3">
                  <a:txBody>
                    <a:bodyPr/>
                    <a:lstStyle/>
                    <a:p>
                      <a:pPr algn="ctr"/>
                      <a:r>
                        <a:rPr lang="en-US" sz="1200" b="1" kern="1200" dirty="0">
                          <a:solidFill>
                            <a:schemeClr val="dk1"/>
                          </a:solidFill>
                          <a:latin typeface="+mn-lt"/>
                          <a:ea typeface="+mn-ea"/>
                          <a:cs typeface="+mn-cs"/>
                        </a:rPr>
                        <a:t>Payers</a:t>
                      </a:r>
                    </a:p>
                  </a:txBody>
                  <a:tcPr anchor="b">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r>
                        <a:rPr lang="en-US" sz="1200" b="0" kern="1200" dirty="0">
                          <a:solidFill>
                            <a:schemeClr val="dk1"/>
                          </a:solidFill>
                          <a:latin typeface="+mn-lt"/>
                          <a:ea typeface="+mn-ea"/>
                          <a:cs typeface="+mn-cs"/>
                        </a:rPr>
                        <a:t>Budget impact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001820583"/>
                  </a:ext>
                </a:extLst>
              </a:tr>
              <a:tr h="274435">
                <a:tc vMerge="1">
                  <a:txBody>
                    <a:bodyPr/>
                    <a:lstStyle/>
                    <a:p>
                      <a:endParaRPr lang="en-US"/>
                    </a:p>
                  </a:txBody>
                  <a:tcPr/>
                </a:tc>
                <a:tc>
                  <a:txBody>
                    <a:bodyPr/>
                    <a:lstStyle/>
                    <a:p>
                      <a:pPr marL="0" algn="l" defTabSz="914400" rtl="0" eaLnBrk="1" latinLnBrk="0" hangingPunct="1"/>
                      <a:r>
                        <a:rPr lang="en-US" sz="1200" b="0" kern="1200" dirty="0">
                          <a:solidFill>
                            <a:schemeClr val="dk1"/>
                          </a:solidFill>
                          <a:latin typeface="+mn-lt"/>
                          <a:ea typeface="+mn-ea"/>
                          <a:cs typeface="+mn-cs"/>
                        </a:rPr>
                        <a:t>Place in therapy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10935595"/>
                  </a:ext>
                </a:extLst>
              </a:tr>
              <a:tr h="274435">
                <a:tc vMerge="1">
                  <a:txBody>
                    <a:bodyPr/>
                    <a:lstStyle/>
                    <a:p>
                      <a:pPr marL="0" algn="ctr" defTabSz="914400" rtl="0" eaLnBrk="1" latinLnBrk="0" hangingPunct="1"/>
                      <a:endParaRPr lang="en-US" sz="1200" b="1" kern="1200" dirty="0">
                        <a:solidFill>
                          <a:schemeClr val="dk1"/>
                        </a:solidFill>
                        <a:latin typeface="+mn-lt"/>
                        <a:ea typeface="+mn-ea"/>
                        <a:cs typeface="+mn-cs"/>
                      </a:endParaRPr>
                    </a:p>
                  </a:txBody>
                  <a:tcPr anchor="b">
                    <a:noFill/>
                  </a:tcPr>
                </a:tc>
                <a:tc>
                  <a:txBody>
                    <a:bodyPr/>
                    <a:lstStyle/>
                    <a:p>
                      <a:pPr marL="0" algn="l" defTabSz="914400" rtl="0" eaLnBrk="1" latinLnBrk="0" hangingPunct="1"/>
                      <a:r>
                        <a:rPr lang="en-US" sz="1200" b="1" kern="1200" dirty="0">
                          <a:solidFill>
                            <a:schemeClr val="dk1"/>
                          </a:solidFill>
                          <a:latin typeface="+mn-lt"/>
                          <a:ea typeface="+mn-ea"/>
                          <a:cs typeface="+mn-cs"/>
                        </a:rPr>
                        <a:t>Composite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47667135"/>
                  </a:ext>
                </a:extLst>
              </a:tr>
              <a:tr h="274435">
                <a:tc rowSpan="3">
                  <a:txBody>
                    <a:bodyPr/>
                    <a:lstStyle/>
                    <a:p>
                      <a:pPr algn="ctr"/>
                      <a:r>
                        <a:rPr lang="en-US" sz="1200" b="1" kern="1200" dirty="0">
                          <a:solidFill>
                            <a:schemeClr val="dk1"/>
                          </a:solidFill>
                          <a:latin typeface="+mn-lt"/>
                          <a:ea typeface="+mn-ea"/>
                          <a:cs typeface="+mn-cs"/>
                        </a:rPr>
                        <a:t>Manufacturer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r>
                        <a:rPr lang="en-US" sz="1200" b="0" kern="1200" dirty="0">
                          <a:solidFill>
                            <a:schemeClr val="dk1"/>
                          </a:solidFill>
                          <a:latin typeface="+mn-lt"/>
                          <a:ea typeface="+mn-ea"/>
                          <a:cs typeface="+mn-cs"/>
                        </a:rPr>
                        <a:t>Manufacturing costs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673583270"/>
                  </a:ext>
                </a:extLst>
              </a:tr>
              <a:tr h="274435">
                <a:tc vMerge="1">
                  <a:txBody>
                    <a:bodyPr/>
                    <a:lstStyle/>
                    <a:p>
                      <a:endParaRPr lang="en-US" sz="1800" b="1" kern="1200" dirty="0">
                        <a:solidFill>
                          <a:schemeClr val="dk1"/>
                        </a:solidFill>
                        <a:latin typeface="+mn-lt"/>
                        <a:ea typeface="+mn-ea"/>
                        <a:cs typeface="+mn-cs"/>
                      </a:endParaRPr>
                    </a:p>
                  </a:txBody>
                  <a:tcPr/>
                </a:tc>
                <a:tc>
                  <a:txBody>
                    <a:bodyPr/>
                    <a:lstStyle/>
                    <a:p>
                      <a:pPr marL="0" algn="l" defTabSz="914400" rtl="0" eaLnBrk="1" latinLnBrk="0" hangingPunct="1"/>
                      <a:r>
                        <a:rPr lang="en-US" sz="1200" b="0" kern="1200" dirty="0">
                          <a:solidFill>
                            <a:schemeClr val="dk1"/>
                          </a:solidFill>
                          <a:latin typeface="+mn-lt"/>
                          <a:ea typeface="+mn-ea"/>
                          <a:cs typeface="+mn-cs"/>
                        </a:rPr>
                        <a:t>R&amp;D costs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471949491"/>
                  </a:ext>
                </a:extLst>
              </a:tr>
              <a:tr h="274435">
                <a:tc vMerge="1">
                  <a:txBody>
                    <a:bodyPr/>
                    <a:lstStyle/>
                    <a:p>
                      <a:pPr marL="0" algn="l" defTabSz="914400" rtl="0" eaLnBrk="1" latinLnBrk="0" hangingPunct="1"/>
                      <a:endParaRPr lang="en-US" sz="1200" kern="1200" dirty="0">
                        <a:solidFill>
                          <a:schemeClr val="dk1"/>
                        </a:solidFill>
                        <a:latin typeface="+mn-lt"/>
                        <a:ea typeface="+mn-ea"/>
                        <a:cs typeface="+mn-cs"/>
                      </a:endParaRPr>
                    </a:p>
                  </a:txBody>
                  <a:tcPr anchor="b">
                    <a:noFill/>
                  </a:tcPr>
                </a:tc>
                <a:tc>
                  <a:txBody>
                    <a:bodyPr/>
                    <a:lstStyle/>
                    <a:p>
                      <a:pPr marL="0" algn="l" defTabSz="914400" rtl="0" eaLnBrk="1" latinLnBrk="0" hangingPunct="1"/>
                      <a:r>
                        <a:rPr lang="en-US" sz="1200" b="1" kern="1200" dirty="0">
                          <a:solidFill>
                            <a:schemeClr val="dk1"/>
                          </a:solidFill>
                          <a:latin typeface="+mn-lt"/>
                          <a:ea typeface="+mn-ea"/>
                          <a:cs typeface="+mn-cs"/>
                        </a:rPr>
                        <a:t>Composite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1891586880"/>
                  </a:ext>
                </a:extLst>
              </a:tr>
              <a:tr h="274435">
                <a:tc>
                  <a:txBody>
                    <a:bodyPr/>
                    <a:lstStyle/>
                    <a:p>
                      <a:pPr algn="ctr"/>
                      <a:endParaRPr lang="en-US" sz="800" b="1" kern="1200" dirty="0">
                        <a:solidFill>
                          <a:schemeClr val="dk1"/>
                        </a:solidFill>
                        <a:latin typeface="+mn-lt"/>
                        <a:ea typeface="+mn-ea"/>
                        <a:cs typeface="+mn-cs"/>
                      </a:endParaRPr>
                    </a:p>
                  </a:txBody>
                  <a:tcPr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532082"/>
                  </a:ext>
                </a:extLst>
              </a:tr>
              <a:tr h="260662">
                <a:tc>
                  <a:txBody>
                    <a:bodyPr/>
                    <a:lstStyle/>
                    <a:p>
                      <a:pPr marL="0" algn="l" defTabSz="914400" rtl="0" eaLnBrk="1" latinLnBrk="0" hangingPunct="1"/>
                      <a:endParaRPr lang="en-US" sz="1200" kern="1200" dirty="0">
                        <a:solidFill>
                          <a:schemeClr val="dk1"/>
                        </a:solidFill>
                        <a:latin typeface="+mn-lt"/>
                        <a:ea typeface="+mn-ea"/>
                        <a:cs typeface="+mn-cs"/>
                      </a:endParaRPr>
                    </a:p>
                  </a:txBody>
                  <a:tcPr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329499732"/>
                  </a:ext>
                </a:extLst>
              </a:tr>
            </a:tbl>
          </a:graphicData>
        </a:graphic>
      </p:graphicFrame>
      <p:pic>
        <p:nvPicPr>
          <p:cNvPr id="6" name="Picture 5">
            <a:extLst>
              <a:ext uri="{FF2B5EF4-FFF2-40B4-BE49-F238E27FC236}">
                <a16:creationId xmlns:a16="http://schemas.microsoft.com/office/drawing/2014/main" id="{A6160E3C-F3B6-4906-BD6A-7DB1AB71DA89}"/>
              </a:ext>
            </a:extLst>
          </p:cNvPr>
          <p:cNvPicPr>
            <a:picLocks noChangeAspect="1"/>
          </p:cNvPicPr>
          <p:nvPr/>
        </p:nvPicPr>
        <p:blipFill>
          <a:blip r:embed="rId3"/>
          <a:stretch>
            <a:fillRect/>
          </a:stretch>
        </p:blipFill>
        <p:spPr>
          <a:xfrm>
            <a:off x="853599" y="1815474"/>
            <a:ext cx="863600" cy="736600"/>
          </a:xfrm>
          <a:prstGeom prst="rect">
            <a:avLst/>
          </a:prstGeom>
        </p:spPr>
      </p:pic>
      <p:pic>
        <p:nvPicPr>
          <p:cNvPr id="7" name="Picture 6">
            <a:extLst>
              <a:ext uri="{FF2B5EF4-FFF2-40B4-BE49-F238E27FC236}">
                <a16:creationId xmlns:a16="http://schemas.microsoft.com/office/drawing/2014/main" id="{4A82A678-A48C-4E76-A40A-F2253B851290}"/>
              </a:ext>
            </a:extLst>
          </p:cNvPr>
          <p:cNvPicPr>
            <a:picLocks noChangeAspect="1"/>
          </p:cNvPicPr>
          <p:nvPr/>
        </p:nvPicPr>
        <p:blipFill>
          <a:blip r:embed="rId4"/>
          <a:stretch>
            <a:fillRect/>
          </a:stretch>
        </p:blipFill>
        <p:spPr>
          <a:xfrm>
            <a:off x="773616" y="3184074"/>
            <a:ext cx="1023565" cy="451062"/>
          </a:xfrm>
          <a:prstGeom prst="rect">
            <a:avLst/>
          </a:prstGeom>
        </p:spPr>
      </p:pic>
      <p:pic>
        <p:nvPicPr>
          <p:cNvPr id="9" name="Graphic 8" descr="Money">
            <a:extLst>
              <a:ext uri="{FF2B5EF4-FFF2-40B4-BE49-F238E27FC236}">
                <a16:creationId xmlns:a16="http://schemas.microsoft.com/office/drawing/2014/main" id="{C6D5934F-04AC-469C-AEF0-63C4F901CA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7511" y="4095963"/>
            <a:ext cx="567771" cy="567771"/>
          </a:xfrm>
          <a:prstGeom prst="rect">
            <a:avLst/>
          </a:prstGeom>
        </p:spPr>
      </p:pic>
      <p:pic>
        <p:nvPicPr>
          <p:cNvPr id="10" name="Picture 9">
            <a:extLst>
              <a:ext uri="{FF2B5EF4-FFF2-40B4-BE49-F238E27FC236}">
                <a16:creationId xmlns:a16="http://schemas.microsoft.com/office/drawing/2014/main" id="{0D059DAC-D60A-4B41-996E-B5CCCD1EAD65}"/>
              </a:ext>
            </a:extLst>
          </p:cNvPr>
          <p:cNvPicPr>
            <a:picLocks noChangeAspect="1"/>
          </p:cNvPicPr>
          <p:nvPr/>
        </p:nvPicPr>
        <p:blipFill>
          <a:blip r:embed="rId7"/>
          <a:stretch>
            <a:fillRect/>
          </a:stretch>
        </p:blipFill>
        <p:spPr>
          <a:xfrm>
            <a:off x="893512" y="4949867"/>
            <a:ext cx="675771" cy="559509"/>
          </a:xfrm>
          <a:prstGeom prst="rect">
            <a:avLst/>
          </a:prstGeom>
        </p:spPr>
      </p:pic>
      <p:graphicFrame>
        <p:nvGraphicFramePr>
          <p:cNvPr id="3" name="Table 2">
            <a:extLst>
              <a:ext uri="{FF2B5EF4-FFF2-40B4-BE49-F238E27FC236}">
                <a16:creationId xmlns:a16="http://schemas.microsoft.com/office/drawing/2014/main" id="{EBF1EDE5-34E5-BE4C-B957-21CB5119F5B0}"/>
              </a:ext>
            </a:extLst>
          </p:cNvPr>
          <p:cNvGraphicFramePr>
            <a:graphicFrameLocks noGrp="1"/>
          </p:cNvGraphicFramePr>
          <p:nvPr>
            <p:extLst>
              <p:ext uri="{D42A27DB-BD31-4B8C-83A1-F6EECF244321}">
                <p14:modId xmlns:p14="http://schemas.microsoft.com/office/powerpoint/2010/main" val="587065034"/>
              </p:ext>
            </p:extLst>
          </p:nvPr>
        </p:nvGraphicFramePr>
        <p:xfrm>
          <a:off x="7843655" y="755772"/>
          <a:ext cx="1740075" cy="5514700"/>
        </p:xfrm>
        <a:graphic>
          <a:graphicData uri="http://schemas.openxmlformats.org/drawingml/2006/table">
            <a:tbl>
              <a:tblPr firstRow="1" bandRow="1">
                <a:tableStyleId>{5C22544A-7EE6-4342-B048-85BDC9FD1C3A}</a:tableStyleId>
              </a:tblPr>
              <a:tblGrid>
                <a:gridCol w="348015">
                  <a:extLst>
                    <a:ext uri="{9D8B030D-6E8A-4147-A177-3AD203B41FA5}">
                      <a16:colId xmlns:a16="http://schemas.microsoft.com/office/drawing/2014/main" val="3992742942"/>
                    </a:ext>
                  </a:extLst>
                </a:gridCol>
                <a:gridCol w="348015">
                  <a:extLst>
                    <a:ext uri="{9D8B030D-6E8A-4147-A177-3AD203B41FA5}">
                      <a16:colId xmlns:a16="http://schemas.microsoft.com/office/drawing/2014/main" val="2482654753"/>
                    </a:ext>
                  </a:extLst>
                </a:gridCol>
                <a:gridCol w="348015">
                  <a:extLst>
                    <a:ext uri="{9D8B030D-6E8A-4147-A177-3AD203B41FA5}">
                      <a16:colId xmlns:a16="http://schemas.microsoft.com/office/drawing/2014/main" val="1296196363"/>
                    </a:ext>
                  </a:extLst>
                </a:gridCol>
                <a:gridCol w="348015">
                  <a:extLst>
                    <a:ext uri="{9D8B030D-6E8A-4147-A177-3AD203B41FA5}">
                      <a16:colId xmlns:a16="http://schemas.microsoft.com/office/drawing/2014/main" val="2272635972"/>
                    </a:ext>
                  </a:extLst>
                </a:gridCol>
                <a:gridCol w="348015">
                  <a:extLst>
                    <a:ext uri="{9D8B030D-6E8A-4147-A177-3AD203B41FA5}">
                      <a16:colId xmlns:a16="http://schemas.microsoft.com/office/drawing/2014/main" val="3468420105"/>
                    </a:ext>
                  </a:extLst>
                </a:gridCol>
              </a:tblGrid>
              <a:tr h="56675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EUCRISA</a:t>
                      </a:r>
                      <a:r>
                        <a:rPr lang="en-US" sz="1100" baseline="30000" dirty="0">
                          <a:solidFill>
                            <a:schemeClr val="tx2"/>
                          </a:solidFill>
                        </a:rPr>
                        <a:t>®</a:t>
                      </a:r>
                      <a:r>
                        <a:rPr lang="en-US" sz="1100" dirty="0">
                          <a:solidFill>
                            <a:schemeClr val="tx2"/>
                          </a:solidFill>
                        </a:rPr>
                        <a:t> (PDE4 inhibitor) topical ointment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lumMod val="60000"/>
                        <a:lumOff val="4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extLst>
                  <a:ext uri="{0D108BD9-81ED-4DB2-BD59-A6C34878D82A}">
                    <a16:rowId xmlns:a16="http://schemas.microsoft.com/office/drawing/2014/main" val="2063597211"/>
                  </a:ext>
                </a:extLst>
              </a:tr>
              <a:tr h="274919">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105081837"/>
                  </a:ext>
                </a:extLst>
              </a:tr>
              <a:tr h="274919">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4032255772"/>
                  </a:ext>
                </a:extLst>
              </a:tr>
              <a:tr h="274919">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613873341"/>
                  </a:ext>
                </a:extLst>
              </a:tr>
              <a:tr h="274919">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758456276"/>
                  </a:ext>
                </a:extLst>
              </a:tr>
              <a:tr h="274919">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951084883"/>
                  </a:ext>
                </a:extLst>
              </a:tr>
              <a:tr h="274919">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273648340"/>
                  </a:ext>
                </a:extLst>
              </a:tr>
              <a:tr h="274919">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356176396"/>
                  </a:ext>
                </a:extLst>
              </a:tr>
              <a:tr h="274919">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1102352555"/>
                  </a:ext>
                </a:extLst>
              </a:tr>
              <a:tr h="274919">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7178510"/>
                  </a:ext>
                </a:extLst>
              </a:tr>
              <a:tr h="274919">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026596354"/>
                  </a:ext>
                </a:extLst>
              </a:tr>
              <a:tr h="274919">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991839586"/>
                  </a:ext>
                </a:extLst>
              </a:tr>
              <a:tr h="274919">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448956986"/>
                  </a:ext>
                </a:extLst>
              </a:tr>
              <a:tr h="274919">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390876894"/>
                  </a:ext>
                </a:extLst>
              </a:tr>
              <a:tr h="274919">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422103698"/>
                  </a:ext>
                </a:extLst>
              </a:tr>
              <a:tr h="274919">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215741557"/>
                  </a:ext>
                </a:extLst>
              </a:tr>
              <a:tr h="274919">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0268659"/>
                  </a:ext>
                </a:extLst>
              </a:tr>
              <a:tr h="274919">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0486"/>
                  </a:ext>
                </a:extLst>
              </a:tr>
              <a:tr h="261580">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gradFill>
                      <a:gsLst>
                        <a:gs pos="50000">
                          <a:schemeClr val="bg2"/>
                        </a:gs>
                        <a:gs pos="49000">
                          <a:schemeClr val="bg2"/>
                        </a:gs>
                        <a:gs pos="0">
                          <a:schemeClr val="bg2"/>
                        </a:gs>
                        <a:gs pos="50000">
                          <a:schemeClr val="bg1"/>
                        </a:gs>
                      </a:gsLst>
                      <a:lin ang="10800000" scaled="1"/>
                    </a:gra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255067022"/>
                  </a:ext>
                </a:extLst>
              </a:tr>
            </a:tbl>
          </a:graphicData>
        </a:graphic>
      </p:graphicFrame>
      <p:graphicFrame>
        <p:nvGraphicFramePr>
          <p:cNvPr id="11" name="Table 10">
            <a:extLst>
              <a:ext uri="{FF2B5EF4-FFF2-40B4-BE49-F238E27FC236}">
                <a16:creationId xmlns:a16="http://schemas.microsoft.com/office/drawing/2014/main" id="{A966C1B3-B1EB-B143-91B0-DBE8BE2F7B52}"/>
              </a:ext>
            </a:extLst>
          </p:cNvPr>
          <p:cNvGraphicFramePr>
            <a:graphicFrameLocks noGrp="1"/>
          </p:cNvGraphicFramePr>
          <p:nvPr>
            <p:extLst>
              <p:ext uri="{D42A27DB-BD31-4B8C-83A1-F6EECF244321}">
                <p14:modId xmlns:p14="http://schemas.microsoft.com/office/powerpoint/2010/main" val="1735163260"/>
              </p:ext>
            </p:extLst>
          </p:nvPr>
        </p:nvGraphicFramePr>
        <p:xfrm>
          <a:off x="9800115" y="755773"/>
          <a:ext cx="1740075" cy="5557042"/>
        </p:xfrm>
        <a:graphic>
          <a:graphicData uri="http://schemas.openxmlformats.org/drawingml/2006/table">
            <a:tbl>
              <a:tblPr firstRow="1" bandRow="1">
                <a:tableStyleId>{5C22544A-7EE6-4342-B048-85BDC9FD1C3A}</a:tableStyleId>
              </a:tblPr>
              <a:tblGrid>
                <a:gridCol w="348015">
                  <a:extLst>
                    <a:ext uri="{9D8B030D-6E8A-4147-A177-3AD203B41FA5}">
                      <a16:colId xmlns:a16="http://schemas.microsoft.com/office/drawing/2014/main" val="3992742942"/>
                    </a:ext>
                  </a:extLst>
                </a:gridCol>
                <a:gridCol w="348015">
                  <a:extLst>
                    <a:ext uri="{9D8B030D-6E8A-4147-A177-3AD203B41FA5}">
                      <a16:colId xmlns:a16="http://schemas.microsoft.com/office/drawing/2014/main" val="2482654753"/>
                    </a:ext>
                  </a:extLst>
                </a:gridCol>
                <a:gridCol w="348015">
                  <a:extLst>
                    <a:ext uri="{9D8B030D-6E8A-4147-A177-3AD203B41FA5}">
                      <a16:colId xmlns:a16="http://schemas.microsoft.com/office/drawing/2014/main" val="1296196363"/>
                    </a:ext>
                  </a:extLst>
                </a:gridCol>
                <a:gridCol w="348015">
                  <a:extLst>
                    <a:ext uri="{9D8B030D-6E8A-4147-A177-3AD203B41FA5}">
                      <a16:colId xmlns:a16="http://schemas.microsoft.com/office/drawing/2014/main" val="2272635972"/>
                    </a:ext>
                  </a:extLst>
                </a:gridCol>
                <a:gridCol w="348015">
                  <a:extLst>
                    <a:ext uri="{9D8B030D-6E8A-4147-A177-3AD203B41FA5}">
                      <a16:colId xmlns:a16="http://schemas.microsoft.com/office/drawing/2014/main" val="3468420105"/>
                    </a:ext>
                  </a:extLst>
                </a:gridCol>
              </a:tblGrid>
              <a:tr h="564616">
                <a:tc gridSpan="5">
                  <a:txBody>
                    <a:bodyPr/>
                    <a:lstStyle/>
                    <a:p>
                      <a:r>
                        <a:rPr lang="en-US" sz="1100" dirty="0">
                          <a:solidFill>
                            <a:schemeClr val="tx2"/>
                          </a:solidFill>
                        </a:rPr>
                        <a:t>DUPIXENT</a:t>
                      </a:r>
                      <a:r>
                        <a:rPr lang="en-US" sz="1100" baseline="30000" dirty="0">
                          <a:solidFill>
                            <a:schemeClr val="tx2"/>
                          </a:solidFill>
                        </a:rPr>
                        <a:t>®</a:t>
                      </a:r>
                    </a:p>
                    <a:p>
                      <a:r>
                        <a:rPr lang="en-US" sz="1100" dirty="0">
                          <a:solidFill>
                            <a:schemeClr val="tx2"/>
                          </a:solidFill>
                        </a:rPr>
                        <a:t> (anti-IL-13 &amp; anti-IL-4) SQ injectable therapy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extLst>
                  <a:ext uri="{0D108BD9-81ED-4DB2-BD59-A6C34878D82A}">
                    <a16:rowId xmlns:a16="http://schemas.microsoft.com/office/drawing/2014/main" val="2063597211"/>
                  </a:ext>
                </a:extLst>
              </a:tr>
              <a:tr h="275786">
                <a:tc>
                  <a:txBody>
                    <a:bodyPr/>
                    <a:lstStyle/>
                    <a:p>
                      <a:pPr marL="0" algn="l" defTabSz="914400" rtl="0" eaLnBrk="1" latinLnBrk="0" hangingPunct="1"/>
                      <a:endParaRPr lang="en-US" sz="1200" b="1" kern="1200" dirty="0">
                        <a:solidFill>
                          <a:schemeClr val="bg1">
                            <a:lumMod val="20000"/>
                            <a:lumOff val="80000"/>
                          </a:schemeClr>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bg1">
                            <a:lumMod val="20000"/>
                            <a:lumOff val="80000"/>
                          </a:schemeClr>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105081837"/>
                  </a:ext>
                </a:extLst>
              </a:tr>
              <a:tr h="275786">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4032255772"/>
                  </a:ext>
                </a:extLst>
              </a:tr>
              <a:tr h="275786">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613873341"/>
                  </a:ext>
                </a:extLst>
              </a:tr>
              <a:tr h="275786">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758456276"/>
                  </a:ext>
                </a:extLst>
              </a:tr>
              <a:tr h="275786">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endParaRPr lang="en-US" sz="1200" dirty="0"/>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356176396"/>
                  </a:ext>
                </a:extLst>
              </a:tr>
              <a:tr h="275786">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1102352555"/>
                  </a:ext>
                </a:extLst>
              </a:tr>
              <a:tr h="275786">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7178510"/>
                  </a:ext>
                </a:extLst>
              </a:tr>
              <a:tr h="275786">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026596354"/>
                  </a:ext>
                </a:extLst>
              </a:tr>
              <a:tr h="275786">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433561338"/>
                  </a:ext>
                </a:extLst>
              </a:tr>
              <a:tr h="275786">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961481518"/>
                  </a:ext>
                </a:extLst>
              </a:tr>
              <a:tr h="275786">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2991839586"/>
                  </a:ext>
                </a:extLst>
              </a:tr>
              <a:tr h="275786">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448956986"/>
                  </a:ext>
                </a:extLst>
              </a:tr>
              <a:tr h="275786">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390876894"/>
                  </a:ext>
                </a:extLst>
              </a:tr>
              <a:tr h="275786">
                <a:tc>
                  <a:txBody>
                    <a:bodyPr/>
                    <a:lstStyle/>
                    <a:p>
                      <a:pPr marL="0" algn="ctr" defTabSz="914400" rtl="0" eaLnBrk="1" latinLnBrk="0" hangingPunct="1"/>
                      <a:endParaRPr lang="en-US" sz="1200" b="1" kern="1200" dirty="0">
                        <a:solidFill>
                          <a:schemeClr val="bg1">
                            <a:lumMod val="20000"/>
                            <a:lumOff val="80000"/>
                          </a:schemeClr>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bg1">
                            <a:lumMod val="20000"/>
                            <a:lumOff val="80000"/>
                          </a:schemeClr>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422103698"/>
                  </a:ext>
                </a:extLst>
              </a:tr>
              <a:tr h="275786">
                <a:tc>
                  <a:txBody>
                    <a:bodyPr/>
                    <a:lstStyle/>
                    <a:p>
                      <a:pPr marL="0" algn="ctr" defTabSz="914400" rtl="0" eaLnBrk="1" latinLnBrk="0" hangingPunct="1"/>
                      <a:endParaRPr lang="en-US" sz="1200" b="1" kern="1200" dirty="0">
                        <a:solidFill>
                          <a:schemeClr val="bg1">
                            <a:lumMod val="20000"/>
                            <a:lumOff val="80000"/>
                          </a:schemeClr>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bg1">
                            <a:lumMod val="20000"/>
                            <a:lumOff val="80000"/>
                          </a:schemeClr>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215741557"/>
                  </a:ext>
                </a:extLst>
              </a:tr>
              <a:tr h="275786">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alpha val="23137"/>
                        </a:srgbClr>
                      </a:solidFill>
                      <a:prstDash val="solid"/>
                      <a:round/>
                      <a:headEnd type="none" w="med" len="med"/>
                      <a:tailEnd type="none" w="med" len="med"/>
                    </a:lnL>
                    <a:lnR w="12700" cap="flat" cmpd="sng" algn="ctr">
                      <a:solidFill>
                        <a:srgbClr val="002060">
                          <a:alpha val="23137"/>
                        </a:srgbClr>
                      </a:solid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alpha val="23137"/>
                        </a:srgbClr>
                      </a:solidFill>
                      <a:prstDash val="solid"/>
                      <a:round/>
                      <a:headEnd type="none" w="med" len="med"/>
                      <a:tailEnd type="none" w="med" len="med"/>
                    </a:lnB>
                    <a:noFill/>
                  </a:tcPr>
                </a:tc>
                <a:extLst>
                  <a:ext uri="{0D108BD9-81ED-4DB2-BD59-A6C34878D82A}">
                    <a16:rowId xmlns:a16="http://schemas.microsoft.com/office/drawing/2014/main" val="30268659"/>
                  </a:ext>
                </a:extLst>
              </a:tr>
              <a:tr h="275786">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alpha val="23137"/>
                        </a:srgbClr>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0486"/>
                  </a:ext>
                </a:extLst>
              </a:tr>
              <a:tr h="261717">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255067022"/>
                  </a:ext>
                </a:extLst>
              </a:tr>
            </a:tbl>
          </a:graphicData>
        </a:graphic>
      </p:graphicFrame>
      <p:sp>
        <p:nvSpPr>
          <p:cNvPr id="17" name="Isosceles Triangle 13">
            <a:extLst>
              <a:ext uri="{FF2B5EF4-FFF2-40B4-BE49-F238E27FC236}">
                <a16:creationId xmlns:a16="http://schemas.microsoft.com/office/drawing/2014/main" id="{0D4132BA-E629-C54A-BDD3-5BA480FEEF65}"/>
              </a:ext>
            </a:extLst>
          </p:cNvPr>
          <p:cNvSpPr/>
          <p:nvPr/>
        </p:nvSpPr>
        <p:spPr>
          <a:xfrm rot="10800000">
            <a:off x="9951115" y="5811668"/>
            <a:ext cx="1438077" cy="213654"/>
          </a:xfrm>
          <a:prstGeom prst="triangle">
            <a:avLst/>
          </a:prstGeom>
          <a:solidFill>
            <a:schemeClr val="tx1">
              <a:lumMod val="60000"/>
              <a:lumOff val="40000"/>
              <a:alpha val="18039"/>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13">
            <a:extLst>
              <a:ext uri="{FF2B5EF4-FFF2-40B4-BE49-F238E27FC236}">
                <a16:creationId xmlns:a16="http://schemas.microsoft.com/office/drawing/2014/main" id="{242E012B-5124-5547-9FE7-AD98B0B04F99}"/>
              </a:ext>
            </a:extLst>
          </p:cNvPr>
          <p:cNvSpPr/>
          <p:nvPr/>
        </p:nvSpPr>
        <p:spPr>
          <a:xfrm rot="10800000">
            <a:off x="7999705" y="5762240"/>
            <a:ext cx="1438077" cy="213654"/>
          </a:xfrm>
          <a:prstGeom prst="triangle">
            <a:avLst/>
          </a:prstGeom>
          <a:solidFill>
            <a:schemeClr val="bg1">
              <a:alpha val="18039"/>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13">
            <a:extLst>
              <a:ext uri="{FF2B5EF4-FFF2-40B4-BE49-F238E27FC236}">
                <a16:creationId xmlns:a16="http://schemas.microsoft.com/office/drawing/2014/main" id="{DB23C9AF-70C7-A944-B8A5-2062FA8DA29C}"/>
              </a:ext>
            </a:extLst>
          </p:cNvPr>
          <p:cNvSpPr/>
          <p:nvPr/>
        </p:nvSpPr>
        <p:spPr>
          <a:xfrm rot="10800000">
            <a:off x="5994776" y="5762240"/>
            <a:ext cx="1438077" cy="213654"/>
          </a:xfrm>
          <a:prstGeom prst="triangle">
            <a:avLst/>
          </a:prstGeom>
          <a:solidFill>
            <a:srgbClr val="0070C0">
              <a:alpha val="18039"/>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3">
            <a:extLst>
              <a:ext uri="{FF2B5EF4-FFF2-40B4-BE49-F238E27FC236}">
                <a16:creationId xmlns:a16="http://schemas.microsoft.com/office/drawing/2014/main" id="{4E9D1C88-C2BB-8A49-AC06-14EE64A78185}"/>
              </a:ext>
            </a:extLst>
          </p:cNvPr>
          <p:cNvSpPr/>
          <p:nvPr/>
        </p:nvSpPr>
        <p:spPr>
          <a:xfrm rot="10800000">
            <a:off x="4049995" y="5749883"/>
            <a:ext cx="1438077" cy="213654"/>
          </a:xfrm>
          <a:prstGeom prst="triangle">
            <a:avLst/>
          </a:prstGeom>
          <a:solidFill>
            <a:srgbClr val="C9F1FF"/>
          </a:solidFill>
          <a:ln w="9525">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0000"/>
                  <a:lumOff val="80000"/>
                </a:schemeClr>
              </a:solidFill>
            </a:endParaRPr>
          </a:p>
        </p:txBody>
      </p:sp>
      <p:sp>
        <p:nvSpPr>
          <p:cNvPr id="24" name="Rectangle 23">
            <a:extLst>
              <a:ext uri="{FF2B5EF4-FFF2-40B4-BE49-F238E27FC236}">
                <a16:creationId xmlns:a16="http://schemas.microsoft.com/office/drawing/2014/main" id="{80B5B750-7EE0-4D93-96AB-110BF7791D46}"/>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III</a:t>
            </a:r>
          </a:p>
        </p:txBody>
      </p:sp>
      <p:sp>
        <p:nvSpPr>
          <p:cNvPr id="16" name="TextBox 15">
            <a:extLst>
              <a:ext uri="{FF2B5EF4-FFF2-40B4-BE49-F238E27FC236}">
                <a16:creationId xmlns:a16="http://schemas.microsoft.com/office/drawing/2014/main" id="{765506B6-B627-D043-AE89-1BEC23CC5DA1}"/>
              </a:ext>
            </a:extLst>
          </p:cNvPr>
          <p:cNvSpPr txBox="1"/>
          <p:nvPr/>
        </p:nvSpPr>
        <p:spPr>
          <a:xfrm>
            <a:off x="6439424" y="6337733"/>
            <a:ext cx="5729426" cy="477054"/>
          </a:xfrm>
          <a:prstGeom prst="rect">
            <a:avLst/>
          </a:prstGeom>
          <a:noFill/>
        </p:spPr>
        <p:txBody>
          <a:bodyPr wrap="square" rtlCol="0">
            <a:spAutoFit/>
          </a:bodyPr>
          <a:lstStyle/>
          <a:p>
            <a:pPr algn="r"/>
            <a:r>
              <a:rPr lang="en-US" sz="500" dirty="0">
                <a:solidFill>
                  <a:schemeClr val="tx1"/>
                </a:solidFill>
                <a:latin typeface="Calibri" panose="020F0502020204030204" pitchFamily="34" charset="0"/>
                <a:cs typeface="Calibri" panose="020F0502020204030204" pitchFamily="34" charset="0"/>
              </a:rPr>
              <a:t>Okubo Y, et al. </a:t>
            </a:r>
            <a:r>
              <a:rPr lang="en-US" sz="500" i="1" dirty="0">
                <a:solidFill>
                  <a:schemeClr val="tx1"/>
                </a:solidFill>
                <a:latin typeface="Calibri" panose="020F0502020204030204" pitchFamily="34" charset="0"/>
                <a:cs typeface="Calibri" panose="020F0502020204030204" pitchFamily="34" charset="0"/>
              </a:rPr>
              <a:t>J </a:t>
            </a:r>
            <a:r>
              <a:rPr lang="en-US" sz="500" i="1" dirty="0" err="1">
                <a:solidFill>
                  <a:schemeClr val="tx1"/>
                </a:solidFill>
                <a:latin typeface="Calibri" panose="020F0502020204030204" pitchFamily="34" charset="0"/>
                <a:cs typeface="Calibri" panose="020F0502020204030204" pitchFamily="34" charset="0"/>
              </a:rPr>
              <a:t>Dermatolog</a:t>
            </a:r>
            <a:r>
              <a:rPr lang="en-US" sz="500" i="1" dirty="0">
                <a:solidFill>
                  <a:schemeClr val="tx1"/>
                </a:solidFill>
                <a:latin typeface="Calibri" panose="020F0502020204030204" pitchFamily="34" charset="0"/>
                <a:cs typeface="Calibri" panose="020F0502020204030204" pitchFamily="34" charset="0"/>
              </a:rPr>
              <a:t> Treat</a:t>
            </a:r>
            <a:r>
              <a:rPr lang="en-US" sz="500" i="1" dirty="0">
                <a:latin typeface="Calibri" panose="020F0502020204030204" pitchFamily="34" charset="0"/>
                <a:cs typeface="Calibri" panose="020F0502020204030204" pitchFamily="34" charset="0"/>
              </a:rPr>
              <a:t>. </a:t>
            </a:r>
            <a:r>
              <a:rPr lang="en-US" sz="500" dirty="0">
                <a:solidFill>
                  <a:schemeClr val="tx1"/>
                </a:solidFill>
                <a:latin typeface="Calibri" panose="020F0502020204030204" pitchFamily="34" charset="0"/>
                <a:cs typeface="Calibri" panose="020F0502020204030204" pitchFamily="34" charset="0"/>
              </a:rPr>
              <a:t>2019</a:t>
            </a:r>
          </a:p>
          <a:p>
            <a:pPr algn="r"/>
            <a:r>
              <a:rPr lang="en-US" sz="500" dirty="0" err="1">
                <a:solidFill>
                  <a:schemeClr val="tx1"/>
                </a:solidFill>
                <a:latin typeface="Calibri" panose="020F0502020204030204" pitchFamily="34" charset="0"/>
                <a:cs typeface="Calibri" panose="020F0502020204030204" pitchFamily="34" charset="0"/>
              </a:rPr>
              <a:t>Schaarschmidt</a:t>
            </a:r>
            <a:r>
              <a:rPr lang="en-US" sz="500" dirty="0">
                <a:solidFill>
                  <a:schemeClr val="tx1"/>
                </a:solidFill>
                <a:latin typeface="Calibri" panose="020F0502020204030204" pitchFamily="34" charset="0"/>
                <a:cs typeface="Calibri" panose="020F0502020204030204" pitchFamily="34" charset="0"/>
              </a:rPr>
              <a:t> ML, et al. </a:t>
            </a:r>
            <a:r>
              <a:rPr lang="en-US" sz="500" i="1" dirty="0">
                <a:solidFill>
                  <a:schemeClr val="tx1"/>
                </a:solidFill>
                <a:latin typeface="Calibri" panose="020F0502020204030204" pitchFamily="34" charset="0"/>
                <a:cs typeface="Calibri" panose="020F0502020204030204" pitchFamily="34" charset="0"/>
              </a:rPr>
              <a:t>J Eur </a:t>
            </a:r>
            <a:r>
              <a:rPr lang="en-US" sz="500" i="1" dirty="0" err="1">
                <a:solidFill>
                  <a:schemeClr val="tx1"/>
                </a:solidFill>
                <a:latin typeface="Calibri" panose="020F0502020204030204" pitchFamily="34" charset="0"/>
                <a:cs typeface="Calibri" panose="020F0502020204030204" pitchFamily="34" charset="0"/>
              </a:rPr>
              <a:t>Acad</a:t>
            </a:r>
            <a:r>
              <a:rPr lang="en-US" sz="500" i="1" dirty="0">
                <a:solidFill>
                  <a:schemeClr val="tx1"/>
                </a:solidFill>
                <a:latin typeface="Calibri" panose="020F0502020204030204" pitchFamily="34" charset="0"/>
                <a:cs typeface="Calibri" panose="020F0502020204030204" pitchFamily="34" charset="0"/>
              </a:rPr>
              <a:t> Dermatol </a:t>
            </a:r>
            <a:r>
              <a:rPr lang="en-US" sz="500" i="1" dirty="0" err="1">
                <a:solidFill>
                  <a:schemeClr val="tx1"/>
                </a:solidFill>
                <a:latin typeface="Calibri" panose="020F0502020204030204" pitchFamily="34" charset="0"/>
                <a:cs typeface="Calibri" panose="020F0502020204030204" pitchFamily="34" charset="0"/>
              </a:rPr>
              <a:t>Venereol</a:t>
            </a:r>
            <a:r>
              <a:rPr lang="en-US" sz="500" i="1" dirty="0">
                <a:solidFill>
                  <a:schemeClr val="tx1"/>
                </a:solidFill>
                <a:latin typeface="Calibri" panose="020F0502020204030204" pitchFamily="34" charset="0"/>
                <a:cs typeface="Calibri" panose="020F0502020204030204" pitchFamily="34" charset="0"/>
              </a:rPr>
              <a:t>. </a:t>
            </a:r>
            <a:r>
              <a:rPr lang="en-US" sz="500" dirty="0">
                <a:solidFill>
                  <a:schemeClr val="tx1"/>
                </a:solidFill>
                <a:latin typeface="Calibri" panose="020F0502020204030204" pitchFamily="34" charset="0"/>
                <a:cs typeface="Calibri" panose="020F0502020204030204" pitchFamily="34" charset="0"/>
              </a:rPr>
              <a:t> 2013</a:t>
            </a:r>
          </a:p>
          <a:p>
            <a:pPr algn="r"/>
            <a:r>
              <a:rPr lang="en-US" sz="500" dirty="0">
                <a:solidFill>
                  <a:schemeClr val="tx1"/>
                </a:solidFill>
                <a:latin typeface="Calibri" panose="020F0502020204030204" pitchFamily="34" charset="0"/>
                <a:cs typeface="Calibri" panose="020F0502020204030204" pitchFamily="34" charset="0"/>
              </a:rPr>
              <a:t> Bass AM, et al. </a:t>
            </a:r>
            <a:r>
              <a:rPr lang="en-US" sz="500" i="1" dirty="0">
                <a:solidFill>
                  <a:schemeClr val="tx1"/>
                </a:solidFill>
                <a:latin typeface="Calibri" panose="020F0502020204030204" pitchFamily="34" charset="0"/>
                <a:cs typeface="Calibri" panose="020F0502020204030204" pitchFamily="34" charset="0"/>
              </a:rPr>
              <a:t>J Clin Med</a:t>
            </a:r>
            <a:r>
              <a:rPr lang="en-US" sz="500" dirty="0">
                <a:solidFill>
                  <a:schemeClr val="tx1"/>
                </a:solidFill>
                <a:latin typeface="Calibri" panose="020F0502020204030204" pitchFamily="34" charset="0"/>
                <a:cs typeface="Calibri" panose="020F0502020204030204" pitchFamily="34" charset="0"/>
              </a:rPr>
              <a:t>. 2015</a:t>
            </a:r>
          </a:p>
          <a:p>
            <a:pPr algn="r"/>
            <a:r>
              <a:rPr lang="en-US" sz="500" dirty="0">
                <a:solidFill>
                  <a:schemeClr val="tx1"/>
                </a:solidFill>
                <a:latin typeface="Calibri" panose="020F0502020204030204" pitchFamily="34" charset="0"/>
                <a:cs typeface="Calibri" panose="020F0502020204030204" pitchFamily="34" charset="0"/>
              </a:rPr>
              <a:t>Feldman SR, et al. </a:t>
            </a:r>
            <a:r>
              <a:rPr lang="en-US" sz="500" i="1" dirty="0">
                <a:solidFill>
                  <a:schemeClr val="tx1"/>
                </a:solidFill>
                <a:latin typeface="Calibri" panose="020F0502020204030204" pitchFamily="34" charset="0"/>
                <a:cs typeface="Calibri" panose="020F0502020204030204" pitchFamily="34" charset="0"/>
              </a:rPr>
              <a:t>Am Health Drug Benefits. </a:t>
            </a:r>
            <a:r>
              <a:rPr lang="en-US" sz="500" dirty="0">
                <a:solidFill>
                  <a:schemeClr val="tx1"/>
                </a:solidFill>
                <a:latin typeface="Calibri" panose="020F0502020204030204" pitchFamily="34" charset="0"/>
                <a:cs typeface="Calibri" panose="020F0502020204030204" pitchFamily="34" charset="0"/>
              </a:rPr>
              <a:t>2019</a:t>
            </a:r>
          </a:p>
          <a:p>
            <a:pPr algn="r"/>
            <a:r>
              <a:rPr lang="en-US" sz="500" dirty="0">
                <a:solidFill>
                  <a:schemeClr val="bg2"/>
                </a:solidFill>
                <a:latin typeface="Calibri" panose="020F0502020204030204" pitchFamily="34" charset="0"/>
                <a:cs typeface="Calibri" panose="020F0502020204030204" pitchFamily="34" charset="0"/>
              </a:rPr>
              <a:t>Clark R, et al. </a:t>
            </a:r>
            <a:r>
              <a:rPr lang="en-US" sz="500" i="1" dirty="0">
                <a:solidFill>
                  <a:schemeClr val="bg2"/>
                </a:solidFill>
                <a:latin typeface="Calibri" panose="020F0502020204030204" pitchFamily="34" charset="0"/>
                <a:cs typeface="Calibri" panose="020F0502020204030204" pitchFamily="34" charset="0"/>
              </a:rPr>
              <a:t>J Med Econ.</a:t>
            </a:r>
            <a:r>
              <a:rPr lang="en-US" sz="500" dirty="0">
                <a:solidFill>
                  <a:schemeClr val="bg2"/>
                </a:solidFill>
                <a:latin typeface="Calibri" panose="020F0502020204030204" pitchFamily="34" charset="0"/>
                <a:cs typeface="Calibri" panose="020F0502020204030204" pitchFamily="34" charset="0"/>
              </a:rPr>
              <a:t> 2018</a:t>
            </a:r>
          </a:p>
        </p:txBody>
      </p:sp>
      <p:cxnSp>
        <p:nvCxnSpPr>
          <p:cNvPr id="18" name="Straight Connector 17">
            <a:extLst>
              <a:ext uri="{FF2B5EF4-FFF2-40B4-BE49-F238E27FC236}">
                <a16:creationId xmlns:a16="http://schemas.microsoft.com/office/drawing/2014/main" id="{9498759C-3225-4FA5-BDB9-EEE325B7F80C}"/>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92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DBF4-2350-4BBB-9D49-09A3611340A8}"/>
              </a:ext>
            </a:extLst>
          </p:cNvPr>
          <p:cNvSpPr>
            <a:spLocks noGrp="1"/>
          </p:cNvSpPr>
          <p:nvPr>
            <p:ph type="title"/>
          </p:nvPr>
        </p:nvSpPr>
        <p:spPr/>
        <p:txBody>
          <a:bodyPr>
            <a:noAutofit/>
          </a:bodyPr>
          <a:lstStyle/>
          <a:p>
            <a:r>
              <a:rPr lang="en-US" sz="2800" dirty="0">
                <a:solidFill>
                  <a:srgbClr val="0070C0"/>
                </a:solidFill>
              </a:rPr>
              <a:t>TNT-002</a:t>
            </a:r>
            <a:r>
              <a:rPr lang="en-US" sz="2800" dirty="0"/>
              <a:t> may offer slightly more value to stakeholders</a:t>
            </a:r>
          </a:p>
        </p:txBody>
      </p:sp>
      <p:graphicFrame>
        <p:nvGraphicFramePr>
          <p:cNvPr id="4" name="Table 4">
            <a:extLst>
              <a:ext uri="{FF2B5EF4-FFF2-40B4-BE49-F238E27FC236}">
                <a16:creationId xmlns:a16="http://schemas.microsoft.com/office/drawing/2014/main" id="{7F95B0A2-9DE8-4ED0-8201-344EB0D54927}"/>
              </a:ext>
            </a:extLst>
          </p:cNvPr>
          <p:cNvGraphicFramePr>
            <a:graphicFrameLocks noGrp="1"/>
          </p:cNvGraphicFramePr>
          <p:nvPr>
            <p:extLst>
              <p:ext uri="{D42A27DB-BD31-4B8C-83A1-F6EECF244321}">
                <p14:modId xmlns:p14="http://schemas.microsoft.com/office/powerpoint/2010/main" val="4216221667"/>
              </p:ext>
            </p:extLst>
          </p:nvPr>
        </p:nvGraphicFramePr>
        <p:xfrm>
          <a:off x="451262" y="911860"/>
          <a:ext cx="10036619" cy="5445760"/>
        </p:xfrm>
        <a:graphic>
          <a:graphicData uri="http://schemas.openxmlformats.org/drawingml/2006/table">
            <a:tbl>
              <a:tblPr firstRow="1" bandRow="1">
                <a:tableStyleId>{5C22544A-7EE6-4342-B048-85BDC9FD1C3A}</a:tableStyleId>
              </a:tblPr>
              <a:tblGrid>
                <a:gridCol w="2101059">
                  <a:extLst>
                    <a:ext uri="{9D8B030D-6E8A-4147-A177-3AD203B41FA5}">
                      <a16:colId xmlns:a16="http://schemas.microsoft.com/office/drawing/2014/main" val="3621391995"/>
                    </a:ext>
                  </a:extLst>
                </a:gridCol>
                <a:gridCol w="2351846">
                  <a:extLst>
                    <a:ext uri="{9D8B030D-6E8A-4147-A177-3AD203B41FA5}">
                      <a16:colId xmlns:a16="http://schemas.microsoft.com/office/drawing/2014/main" val="519868543"/>
                    </a:ext>
                  </a:extLst>
                </a:gridCol>
                <a:gridCol w="285452">
                  <a:extLst>
                    <a:ext uri="{9D8B030D-6E8A-4147-A177-3AD203B41FA5}">
                      <a16:colId xmlns:a16="http://schemas.microsoft.com/office/drawing/2014/main" val="4028846104"/>
                    </a:ext>
                  </a:extLst>
                </a:gridCol>
                <a:gridCol w="501281">
                  <a:extLst>
                    <a:ext uri="{9D8B030D-6E8A-4147-A177-3AD203B41FA5}">
                      <a16:colId xmlns:a16="http://schemas.microsoft.com/office/drawing/2014/main" val="3892247131"/>
                    </a:ext>
                  </a:extLst>
                </a:gridCol>
                <a:gridCol w="501281">
                  <a:extLst>
                    <a:ext uri="{9D8B030D-6E8A-4147-A177-3AD203B41FA5}">
                      <a16:colId xmlns:a16="http://schemas.microsoft.com/office/drawing/2014/main" val="2275998383"/>
                    </a:ext>
                  </a:extLst>
                </a:gridCol>
                <a:gridCol w="501281">
                  <a:extLst>
                    <a:ext uri="{9D8B030D-6E8A-4147-A177-3AD203B41FA5}">
                      <a16:colId xmlns:a16="http://schemas.microsoft.com/office/drawing/2014/main" val="2260893333"/>
                    </a:ext>
                  </a:extLst>
                </a:gridCol>
                <a:gridCol w="501281">
                  <a:extLst>
                    <a:ext uri="{9D8B030D-6E8A-4147-A177-3AD203B41FA5}">
                      <a16:colId xmlns:a16="http://schemas.microsoft.com/office/drawing/2014/main" val="3101576261"/>
                    </a:ext>
                  </a:extLst>
                </a:gridCol>
                <a:gridCol w="501281">
                  <a:extLst>
                    <a:ext uri="{9D8B030D-6E8A-4147-A177-3AD203B41FA5}">
                      <a16:colId xmlns:a16="http://schemas.microsoft.com/office/drawing/2014/main" val="3307220845"/>
                    </a:ext>
                  </a:extLst>
                </a:gridCol>
                <a:gridCol w="285452">
                  <a:extLst>
                    <a:ext uri="{9D8B030D-6E8A-4147-A177-3AD203B41FA5}">
                      <a16:colId xmlns:a16="http://schemas.microsoft.com/office/drawing/2014/main" val="605609482"/>
                    </a:ext>
                  </a:extLst>
                </a:gridCol>
                <a:gridCol w="501281">
                  <a:extLst>
                    <a:ext uri="{9D8B030D-6E8A-4147-A177-3AD203B41FA5}">
                      <a16:colId xmlns:a16="http://schemas.microsoft.com/office/drawing/2014/main" val="2608277871"/>
                    </a:ext>
                  </a:extLst>
                </a:gridCol>
                <a:gridCol w="501281">
                  <a:extLst>
                    <a:ext uri="{9D8B030D-6E8A-4147-A177-3AD203B41FA5}">
                      <a16:colId xmlns:a16="http://schemas.microsoft.com/office/drawing/2014/main" val="3028569332"/>
                    </a:ext>
                  </a:extLst>
                </a:gridCol>
                <a:gridCol w="501281">
                  <a:extLst>
                    <a:ext uri="{9D8B030D-6E8A-4147-A177-3AD203B41FA5}">
                      <a16:colId xmlns:a16="http://schemas.microsoft.com/office/drawing/2014/main" val="3474721489"/>
                    </a:ext>
                  </a:extLst>
                </a:gridCol>
                <a:gridCol w="501281">
                  <a:extLst>
                    <a:ext uri="{9D8B030D-6E8A-4147-A177-3AD203B41FA5}">
                      <a16:colId xmlns:a16="http://schemas.microsoft.com/office/drawing/2014/main" val="3706433189"/>
                    </a:ext>
                  </a:extLst>
                </a:gridCol>
                <a:gridCol w="501281">
                  <a:extLst>
                    <a:ext uri="{9D8B030D-6E8A-4147-A177-3AD203B41FA5}">
                      <a16:colId xmlns:a16="http://schemas.microsoft.com/office/drawing/2014/main" val="1900438927"/>
                    </a:ext>
                  </a:extLst>
                </a:gridCol>
              </a:tblGrid>
              <a:tr h="370840">
                <a:tc>
                  <a:txBody>
                    <a:bodyPr/>
                    <a:lstStyle/>
                    <a:p>
                      <a:r>
                        <a:rPr lang="en-US" sz="1800" b="1" kern="1200" dirty="0">
                          <a:solidFill>
                            <a:schemeClr val="lt1"/>
                          </a:solidFill>
                          <a:latin typeface="+mn-lt"/>
                          <a:ea typeface="+mn-ea"/>
                          <a:cs typeface="+mn-cs"/>
                        </a:rPr>
                        <a:t>Stakeholder</a:t>
                      </a:r>
                    </a:p>
                  </a:txBody>
                  <a:tcPr>
                    <a:lnR w="12700" cap="flat" cmpd="sng" algn="ctr">
                      <a:solidFill>
                        <a:schemeClr val="bg1"/>
                      </a:solidFill>
                      <a:prstDash val="solid"/>
                      <a:round/>
                      <a:headEnd type="none" w="med" len="med"/>
                      <a:tailEnd type="none" w="med" len="med"/>
                    </a:lnR>
                    <a:solidFill>
                      <a:schemeClr val="tx2">
                        <a:lumMod val="10000"/>
                        <a:lumOff val="90000"/>
                      </a:schemeClr>
                    </a:solidFill>
                  </a:tcPr>
                </a:tc>
                <a:tc>
                  <a:txBody>
                    <a:bodyPr/>
                    <a:lstStyle/>
                    <a:p>
                      <a:pPr marL="0" algn="l" defTabSz="914400" rtl="0" eaLnBrk="1" latinLnBrk="0" hangingPunct="1"/>
                      <a:r>
                        <a:rPr lang="en-US" sz="1800" b="1" kern="1200" dirty="0">
                          <a:solidFill>
                            <a:schemeClr val="lt1"/>
                          </a:solidFill>
                          <a:latin typeface="+mn-lt"/>
                          <a:ea typeface="+mn-ea"/>
                          <a:cs typeface="+mn-cs"/>
                        </a:rPr>
                        <a:t>Attribute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endParaRPr lang="en-US" dirty="0">
                        <a:solidFill>
                          <a:srgbClr val="C00000"/>
                        </a:solidFill>
                      </a:endParaRPr>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5">
                  <a:txBody>
                    <a:bodyPr/>
                    <a:lstStyle/>
                    <a:p>
                      <a:r>
                        <a:rPr lang="en-US" dirty="0">
                          <a:solidFill>
                            <a:srgbClr val="C00000"/>
                          </a:solidFill>
                        </a:rPr>
                        <a:t>TNT-013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C00000">
                        <a:alpha val="23137"/>
                      </a:srgb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hMerge="1">
                  <a:txBody>
                    <a:bodyPr/>
                    <a:lstStyle/>
                    <a:p>
                      <a:endParaRPr lang="en-US" dirty="0">
                        <a:solidFill>
                          <a:srgbClr val="C00000"/>
                        </a:solidFill>
                      </a:endParaRPr>
                    </a:p>
                  </a:txBody>
                  <a:tcPr>
                    <a:solidFill>
                      <a:schemeClr val="tx2">
                        <a:lumMod val="10000"/>
                        <a:lumOff val="90000"/>
                      </a:schemeClr>
                    </a:solidFill>
                  </a:tcPr>
                </a:tc>
                <a:tc>
                  <a:txBody>
                    <a:bodyPr/>
                    <a:lstStyle/>
                    <a:p>
                      <a:endParaRPr lang="en-US" dirty="0">
                        <a:solidFill>
                          <a:srgbClr val="0070C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5">
                  <a:txBody>
                    <a:bodyPr/>
                    <a:lstStyle/>
                    <a:p>
                      <a:r>
                        <a:rPr lang="en-US" dirty="0">
                          <a:solidFill>
                            <a:srgbClr val="0070C0"/>
                          </a:solidFill>
                        </a:rPr>
                        <a:t>TNT-002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70C0">
                        <a:alpha val="23137"/>
                      </a:srgbClr>
                    </a:solidFill>
                  </a:tcPr>
                </a:tc>
                <a:tc hMerge="1">
                  <a:txBody>
                    <a:bodyPr/>
                    <a:lstStyle/>
                    <a:p>
                      <a:endParaRPr lang="en-US" dirty="0">
                        <a:solidFill>
                          <a:srgbClr val="0070C0"/>
                        </a:solidFill>
                      </a:endParaRPr>
                    </a:p>
                  </a:txBody>
                  <a:tcPr>
                    <a:solidFill>
                      <a:schemeClr val="tx2">
                        <a:lumMod val="10000"/>
                        <a:lumOff val="90000"/>
                      </a:schemeClr>
                    </a:solidFill>
                  </a:tcPr>
                </a:tc>
                <a:tc hMerge="1">
                  <a:txBody>
                    <a:bodyPr/>
                    <a:lstStyle/>
                    <a:p>
                      <a:endParaRPr lang="en-US" dirty="0">
                        <a:solidFill>
                          <a:srgbClr val="0070C0"/>
                        </a:solidFill>
                      </a:endParaRPr>
                    </a:p>
                  </a:txBody>
                  <a:tcPr>
                    <a:solidFill>
                      <a:schemeClr val="tx2">
                        <a:lumMod val="10000"/>
                        <a:lumOff val="90000"/>
                      </a:schemeClr>
                    </a:solidFill>
                  </a:tcPr>
                </a:tc>
                <a:tc hMerge="1">
                  <a:txBody>
                    <a:bodyPr/>
                    <a:lstStyle/>
                    <a:p>
                      <a:endParaRPr lang="en-US" dirty="0">
                        <a:solidFill>
                          <a:srgbClr val="0070C0"/>
                        </a:solidFill>
                      </a:endParaRPr>
                    </a:p>
                  </a:txBody>
                  <a:tcPr>
                    <a:solidFill>
                      <a:schemeClr val="tx2">
                        <a:lumMod val="10000"/>
                        <a:lumOff val="90000"/>
                      </a:schemeClr>
                    </a:solidFill>
                  </a:tcPr>
                </a:tc>
                <a:tc hMerge="1">
                  <a:txBody>
                    <a:bodyPr/>
                    <a:lstStyle/>
                    <a:p>
                      <a:endParaRPr lang="en-US" dirty="0"/>
                    </a:p>
                  </a:txBody>
                  <a:tcPr>
                    <a:solidFill>
                      <a:schemeClr val="tx2">
                        <a:lumMod val="10000"/>
                        <a:lumOff val="90000"/>
                      </a:schemeClr>
                    </a:solidFill>
                  </a:tcPr>
                </a:tc>
                <a:extLst>
                  <a:ext uri="{0D108BD9-81ED-4DB2-BD59-A6C34878D82A}">
                    <a16:rowId xmlns:a16="http://schemas.microsoft.com/office/drawing/2014/main" val="919391693"/>
                  </a:ext>
                </a:extLst>
              </a:tr>
              <a:tr h="320040">
                <a:tc rowSpan="5">
                  <a:txBody>
                    <a:bodyPr/>
                    <a:lstStyle/>
                    <a:p>
                      <a:pPr algn="ctr"/>
                      <a:r>
                        <a:rPr lang="en-US" b="1" dirty="0"/>
                        <a:t>Patients</a:t>
                      </a:r>
                    </a:p>
                  </a:txBody>
                  <a:tcPr anchor="b">
                    <a:lnR w="12700" cap="flat" cmpd="sng" algn="ctr">
                      <a:solidFill>
                        <a:schemeClr val="bg1"/>
                      </a:solidFill>
                      <a:prstDash val="solid"/>
                      <a:round/>
                      <a:headEnd type="none" w="med" len="med"/>
                      <a:tailEnd type="none" w="med" len="med"/>
                    </a:lnR>
                    <a:noFill/>
                  </a:tcPr>
                </a:tc>
                <a:tc>
                  <a:txBody>
                    <a:bodyPr/>
                    <a:lstStyle/>
                    <a:p>
                      <a:pPr marL="0" algn="l" defTabSz="914400" rtl="0" eaLnBrk="1" latinLnBrk="0" hangingPunct="1"/>
                      <a:r>
                        <a:rPr lang="en-US" sz="1200" b="0" kern="1200" dirty="0">
                          <a:solidFill>
                            <a:schemeClr val="dk1"/>
                          </a:solidFill>
                          <a:latin typeface="+mn-lt"/>
                          <a:ea typeface="+mn-ea"/>
                          <a:cs typeface="+mn-cs"/>
                        </a:rPr>
                        <a:t>Ease of 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1105090875"/>
                  </a:ext>
                </a:extLst>
              </a:tr>
              <a:tr h="320040">
                <a:tc vMerge="1">
                  <a:txBody>
                    <a:bodyPr/>
                    <a:lstStyle/>
                    <a:p>
                      <a:endParaRPr lang="en-US" dirty="0"/>
                    </a:p>
                  </a:txBody>
                  <a:tcPr/>
                </a:tc>
                <a:tc>
                  <a:txBody>
                    <a:bodyPr/>
                    <a:lstStyle/>
                    <a:p>
                      <a:pPr marL="0" algn="l" defTabSz="914400" rtl="0" eaLnBrk="1" latinLnBrk="0" hangingPunct="1"/>
                      <a:r>
                        <a:rPr lang="en-US" sz="1200" b="0" kern="1200" dirty="0">
                          <a:solidFill>
                            <a:schemeClr val="dk1"/>
                          </a:solidFill>
                          <a:latin typeface="+mn-lt"/>
                          <a:ea typeface="+mn-ea"/>
                          <a:cs typeface="+mn-cs"/>
                        </a:rPr>
                        <a:t>Adherence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4017358386"/>
                  </a:ext>
                </a:extLst>
              </a:tr>
              <a:tr h="320040">
                <a:tc vMerge="1">
                  <a:txBody>
                    <a:bodyPr/>
                    <a:lstStyle/>
                    <a:p>
                      <a:endParaRPr lang="en-US" dirty="0"/>
                    </a:p>
                  </a:txBody>
                  <a:tcPr/>
                </a:tc>
                <a:tc>
                  <a:txBody>
                    <a:bodyPr/>
                    <a:lstStyle/>
                    <a:p>
                      <a:pPr marL="0" algn="l" defTabSz="914400" rtl="0" eaLnBrk="1" latinLnBrk="0" hangingPunct="1"/>
                      <a:r>
                        <a:rPr lang="en-US" sz="1200" b="0" kern="1200" dirty="0">
                          <a:solidFill>
                            <a:schemeClr val="dk1"/>
                          </a:solidFill>
                          <a:latin typeface="+mn-lt"/>
                          <a:ea typeface="+mn-ea"/>
                          <a:cs typeface="+mn-cs"/>
                        </a:rPr>
                        <a:t>Cost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279464220"/>
                  </a:ext>
                </a:extLst>
              </a:tr>
              <a:tr h="320040">
                <a:tc vMerge="1">
                  <a:txBody>
                    <a:bodyPr/>
                    <a:lstStyle/>
                    <a:p>
                      <a:endParaRPr lang="en-US" dirty="0"/>
                    </a:p>
                  </a:txBody>
                  <a:tcPr/>
                </a:tc>
                <a:tc>
                  <a:txBody>
                    <a:bodyPr/>
                    <a:lstStyle/>
                    <a:p>
                      <a:pPr marL="0" algn="l" defTabSz="914400" rtl="0" eaLnBrk="1" latinLnBrk="0" hangingPunct="1"/>
                      <a:r>
                        <a:rPr lang="en-US" sz="1200" b="0" kern="1200" dirty="0">
                          <a:solidFill>
                            <a:schemeClr val="dk1"/>
                          </a:solidFill>
                          <a:latin typeface="+mn-lt"/>
                          <a:ea typeface="+mn-ea"/>
                          <a:cs typeface="+mn-cs"/>
                        </a:rPr>
                        <a:t>Patient preference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C9F1FF"/>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1781731038"/>
                  </a:ext>
                </a:extLst>
              </a:tr>
              <a:tr h="320040">
                <a:tc vMerge="1">
                  <a:txBody>
                    <a:bodyPr/>
                    <a:lstStyle/>
                    <a:p>
                      <a:pPr algn="ctr"/>
                      <a:endParaRPr lang="en-US" sz="1200" b="1" dirty="0"/>
                    </a:p>
                  </a:txBody>
                  <a:tcPr anchor="b">
                    <a:noFill/>
                  </a:tcPr>
                </a:tc>
                <a:tc>
                  <a:txBody>
                    <a:bodyPr/>
                    <a:lstStyle/>
                    <a:p>
                      <a:pPr algn="l"/>
                      <a:r>
                        <a:rPr lang="en-US" sz="1200" b="1" dirty="0"/>
                        <a:t>Composite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endParaRPr lang="en-US" sz="1200" dirty="0"/>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endParaRPr lang="en-US" sz="1200" dirty="0"/>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endParaRPr lang="en-US" sz="1200" dirty="0"/>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endParaRPr lang="en-US" sz="1200" dirty="0"/>
                    </a:p>
                  </a:txBody>
                  <a:tcPr>
                    <a:lnL w="12700" cap="flat" cmpd="sng" algn="ctr">
                      <a:solidFill>
                        <a:srgbClr val="C4CBDA"/>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2060"/>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endParaRPr lang="en-US" sz="1200" dirty="0"/>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1549489094"/>
                  </a:ext>
                </a:extLst>
              </a:tr>
              <a:tr h="320040">
                <a:tc rowSpan="3">
                  <a:txBody>
                    <a:bodyPr/>
                    <a:lstStyle/>
                    <a:p>
                      <a:pPr algn="ctr"/>
                      <a:r>
                        <a:rPr lang="en-US" b="1" dirty="0"/>
                        <a:t>Providers</a:t>
                      </a:r>
                    </a:p>
                  </a:txBody>
                  <a:tcPr anchor="b">
                    <a:lnR w="12700" cap="flat" cmpd="sng" algn="ctr">
                      <a:solidFill>
                        <a:schemeClr val="bg1"/>
                      </a:solidFill>
                      <a:prstDash val="solid"/>
                      <a:round/>
                      <a:headEnd type="none" w="med" len="med"/>
                      <a:tailEnd type="none" w="med" len="med"/>
                    </a:lnR>
                    <a:noFill/>
                  </a:tcPr>
                </a:tc>
                <a:tc>
                  <a:txBody>
                    <a:bodyPr/>
                    <a:lstStyle/>
                    <a:p>
                      <a:pPr marL="0" algn="l" defTabSz="914400" rtl="0" eaLnBrk="1" latinLnBrk="0" hangingPunct="1"/>
                      <a:r>
                        <a:rPr lang="en-US" sz="1200" b="0" kern="1200" dirty="0">
                          <a:solidFill>
                            <a:schemeClr val="dk1"/>
                          </a:solidFill>
                          <a:latin typeface="+mn-lt"/>
                          <a:ea typeface="+mn-ea"/>
                          <a:cs typeface="+mn-cs"/>
                        </a:rPr>
                        <a:t>Comorbid indications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1899639935"/>
                  </a:ext>
                </a:extLst>
              </a:tr>
              <a:tr h="320040">
                <a:tc vMerge="1">
                  <a:txBody>
                    <a:bodyPr/>
                    <a:lstStyle/>
                    <a:p>
                      <a:endParaRPr lang="en-US" dirty="0"/>
                    </a:p>
                  </a:txBody>
                  <a:tcPr/>
                </a:tc>
                <a:tc>
                  <a:txBody>
                    <a:bodyPr/>
                    <a:lstStyle/>
                    <a:p>
                      <a:pPr marL="0" algn="l" defTabSz="914400" rtl="0" eaLnBrk="1" latinLnBrk="0" hangingPunct="1"/>
                      <a:r>
                        <a:rPr lang="en-US" sz="1200" b="0" kern="1200" dirty="0">
                          <a:solidFill>
                            <a:schemeClr val="dk1"/>
                          </a:solidFill>
                          <a:latin typeface="+mn-lt"/>
                          <a:ea typeface="+mn-ea"/>
                          <a:cs typeface="+mn-cs"/>
                        </a:rPr>
                        <a:t>Disease severity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4212190764"/>
                  </a:ext>
                </a:extLst>
              </a:tr>
              <a:tr h="320040">
                <a:tc vMerge="1">
                  <a:txBody>
                    <a:bodyPr/>
                    <a:lstStyle/>
                    <a:p>
                      <a:pPr marL="0" algn="ctr" defTabSz="914400" rtl="0" eaLnBrk="1" latinLnBrk="0" hangingPunct="1"/>
                      <a:endParaRPr lang="en-US" sz="1200" b="1" kern="1200" dirty="0">
                        <a:solidFill>
                          <a:schemeClr val="dk1"/>
                        </a:solidFill>
                        <a:latin typeface="+mn-lt"/>
                        <a:ea typeface="+mn-ea"/>
                        <a:cs typeface="+mn-cs"/>
                      </a:endParaRPr>
                    </a:p>
                  </a:txBody>
                  <a:tcPr anchor="b">
                    <a:noFill/>
                  </a:tcPr>
                </a:tc>
                <a:tc>
                  <a:txBody>
                    <a:bodyPr/>
                    <a:lstStyle/>
                    <a:p>
                      <a:pPr marL="0" algn="l" defTabSz="914400" rtl="0" eaLnBrk="1" latinLnBrk="0" hangingPunct="1"/>
                      <a:r>
                        <a:rPr lang="en-US" sz="1200" b="1" kern="1200" dirty="0">
                          <a:solidFill>
                            <a:schemeClr val="dk1"/>
                          </a:solidFill>
                          <a:latin typeface="+mn-lt"/>
                          <a:ea typeface="+mn-ea"/>
                          <a:cs typeface="+mn-cs"/>
                        </a:rPr>
                        <a:t>Composite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943467142"/>
                  </a:ext>
                </a:extLst>
              </a:tr>
              <a:tr h="320040">
                <a:tc rowSpan="3">
                  <a:txBody>
                    <a:bodyPr/>
                    <a:lstStyle/>
                    <a:p>
                      <a:pPr algn="ctr"/>
                      <a:r>
                        <a:rPr lang="en-US" sz="1800" b="1" kern="1200" dirty="0">
                          <a:solidFill>
                            <a:schemeClr val="dk1"/>
                          </a:solidFill>
                          <a:latin typeface="+mn-lt"/>
                          <a:ea typeface="+mn-ea"/>
                          <a:cs typeface="+mn-cs"/>
                        </a:rPr>
                        <a:t>Payers</a:t>
                      </a:r>
                    </a:p>
                  </a:txBody>
                  <a:tcPr anchor="b">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r>
                        <a:rPr lang="en-US" sz="1200" b="0" kern="1200" dirty="0">
                          <a:solidFill>
                            <a:schemeClr val="dk1"/>
                          </a:solidFill>
                          <a:latin typeface="+mn-lt"/>
                          <a:ea typeface="+mn-ea"/>
                          <a:cs typeface="+mn-cs"/>
                        </a:rPr>
                        <a:t>Novel mechanism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3001820583"/>
                  </a:ext>
                </a:extLst>
              </a:tr>
              <a:tr h="320040">
                <a:tc vMerge="1">
                  <a:txBody>
                    <a:bodyPr/>
                    <a:lstStyle/>
                    <a:p>
                      <a:endParaRPr lang="en-US"/>
                    </a:p>
                  </a:txBody>
                  <a:tcPr/>
                </a:tc>
                <a:tc>
                  <a:txBody>
                    <a:bodyPr/>
                    <a:lstStyle/>
                    <a:p>
                      <a:pPr marL="0" algn="l" defTabSz="914400" rtl="0" eaLnBrk="1" latinLnBrk="0" hangingPunct="1"/>
                      <a:r>
                        <a:rPr lang="en-US" sz="1200" b="0" kern="1200" dirty="0">
                          <a:solidFill>
                            <a:schemeClr val="dk1"/>
                          </a:solidFill>
                          <a:latin typeface="+mn-lt"/>
                          <a:ea typeface="+mn-ea"/>
                          <a:cs typeface="+mn-cs"/>
                        </a:rPr>
                        <a:t>Budget impact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10935595"/>
                  </a:ext>
                </a:extLst>
              </a:tr>
              <a:tr h="320040">
                <a:tc vMerge="1">
                  <a:txBody>
                    <a:bodyPr/>
                    <a:lstStyle/>
                    <a:p>
                      <a:pPr marL="0" algn="ctr" defTabSz="914400" rtl="0" eaLnBrk="1" latinLnBrk="0" hangingPunct="1"/>
                      <a:endParaRPr lang="en-US" sz="1200" b="1" kern="1200" dirty="0">
                        <a:solidFill>
                          <a:schemeClr val="dk1"/>
                        </a:solidFill>
                        <a:latin typeface="+mn-lt"/>
                        <a:ea typeface="+mn-ea"/>
                        <a:cs typeface="+mn-cs"/>
                      </a:endParaRPr>
                    </a:p>
                  </a:txBody>
                  <a:tcPr anchor="b">
                    <a:noFill/>
                  </a:tcPr>
                </a:tc>
                <a:tc>
                  <a:txBody>
                    <a:bodyPr/>
                    <a:lstStyle/>
                    <a:p>
                      <a:pPr marL="0" algn="l" defTabSz="914400" rtl="0" eaLnBrk="1" latinLnBrk="0" hangingPunct="1"/>
                      <a:r>
                        <a:rPr lang="en-US" sz="1200" b="1" kern="1200" dirty="0">
                          <a:solidFill>
                            <a:schemeClr val="dk1"/>
                          </a:solidFill>
                          <a:latin typeface="+mn-lt"/>
                          <a:ea typeface="+mn-ea"/>
                          <a:cs typeface="+mn-cs"/>
                        </a:rPr>
                        <a:t>Composite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47667135"/>
                  </a:ext>
                </a:extLst>
              </a:tr>
              <a:tr h="320040">
                <a:tc rowSpan="3">
                  <a:txBody>
                    <a:bodyPr/>
                    <a:lstStyle/>
                    <a:p>
                      <a:pPr algn="ctr"/>
                      <a:r>
                        <a:rPr lang="en-US" sz="1800" b="1" kern="1200" dirty="0">
                          <a:solidFill>
                            <a:schemeClr val="dk1"/>
                          </a:solidFill>
                          <a:latin typeface="+mn-lt"/>
                          <a:ea typeface="+mn-ea"/>
                          <a:cs typeface="+mn-cs"/>
                        </a:rPr>
                        <a:t>Manufacturer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l" defTabSz="914400" rtl="0" eaLnBrk="1" latinLnBrk="0" hangingPunct="1"/>
                      <a:r>
                        <a:rPr lang="en-US" sz="1200" b="0" kern="1200" dirty="0">
                          <a:solidFill>
                            <a:schemeClr val="dk1"/>
                          </a:solidFill>
                          <a:latin typeface="+mn-lt"/>
                          <a:ea typeface="+mn-ea"/>
                          <a:cs typeface="+mn-cs"/>
                        </a:rPr>
                        <a:t>Manufacturing costs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C4CBDA"/>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673583270"/>
                  </a:ext>
                </a:extLst>
              </a:tr>
              <a:tr h="320040">
                <a:tc vMerge="1">
                  <a:txBody>
                    <a:bodyPr/>
                    <a:lstStyle/>
                    <a:p>
                      <a:endParaRPr lang="en-US" sz="1800" b="1" kern="1200" dirty="0">
                        <a:solidFill>
                          <a:schemeClr val="dk1"/>
                        </a:solidFill>
                        <a:latin typeface="+mn-lt"/>
                        <a:ea typeface="+mn-ea"/>
                        <a:cs typeface="+mn-cs"/>
                      </a:endParaRPr>
                    </a:p>
                  </a:txBody>
                  <a:tcPr/>
                </a:tc>
                <a:tc>
                  <a:txBody>
                    <a:bodyPr/>
                    <a:lstStyle/>
                    <a:p>
                      <a:pPr marL="0" algn="l" defTabSz="914400" rtl="0" eaLnBrk="1" latinLnBrk="0" hangingPunct="1"/>
                      <a:r>
                        <a:rPr lang="en-US" sz="1200" b="0" kern="1200" dirty="0">
                          <a:solidFill>
                            <a:schemeClr val="dk1"/>
                          </a:solidFill>
                          <a:latin typeface="+mn-lt"/>
                          <a:ea typeface="+mn-ea"/>
                          <a:cs typeface="+mn-cs"/>
                        </a:rPr>
                        <a:t>R&amp;D costs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20000"/>
                        <a:lumOff val="80000"/>
                      </a:schemeClr>
                    </a:solid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ctr" defTabSz="914400" rtl="0" eaLnBrk="1" latinLnBrk="0" hangingPunct="1"/>
                      <a:endParaRPr lang="en-US" sz="1200" b="1"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2471949491"/>
                  </a:ext>
                </a:extLst>
              </a:tr>
              <a:tr h="320040">
                <a:tc vMerge="1">
                  <a:txBody>
                    <a:bodyPr/>
                    <a:lstStyle/>
                    <a:p>
                      <a:pPr marL="0" algn="l" defTabSz="914400" rtl="0" eaLnBrk="1" latinLnBrk="0" hangingPunct="1"/>
                      <a:endParaRPr lang="en-US" sz="1200" kern="1200" dirty="0">
                        <a:solidFill>
                          <a:schemeClr val="dk1"/>
                        </a:solidFill>
                        <a:latin typeface="+mn-lt"/>
                        <a:ea typeface="+mn-ea"/>
                        <a:cs typeface="+mn-cs"/>
                      </a:endParaRPr>
                    </a:p>
                  </a:txBody>
                  <a:tcPr anchor="b">
                    <a:noFill/>
                  </a:tcPr>
                </a:tc>
                <a:tc>
                  <a:txBody>
                    <a:bodyPr/>
                    <a:lstStyle/>
                    <a:p>
                      <a:pPr marL="0" algn="l" defTabSz="914400" rtl="0" eaLnBrk="1" latinLnBrk="0" hangingPunct="1"/>
                      <a:r>
                        <a:rPr lang="en-US" sz="1200" b="1" kern="1200" dirty="0">
                          <a:solidFill>
                            <a:schemeClr val="dk1"/>
                          </a:solidFill>
                          <a:latin typeface="+mn-lt"/>
                          <a:ea typeface="+mn-ea"/>
                          <a:cs typeface="+mn-cs"/>
                        </a:rPr>
                        <a:t>Composite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C4CBDA"/>
                      </a:solidFill>
                      <a:prstDash val="solid"/>
                      <a:round/>
                      <a:headEnd type="none" w="med" len="med"/>
                      <a:tailEnd type="none" w="med" len="med"/>
                    </a:lnL>
                    <a:lnR w="12700" cap="flat" cmpd="sng" algn="ctr">
                      <a:solidFill>
                        <a:srgbClr val="C4CBDA"/>
                      </a:solid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C4CBDA"/>
                      </a:solidFill>
                      <a:prstDash val="solid"/>
                      <a:round/>
                      <a:headEnd type="none" w="med" len="med"/>
                      <a:tailEnd type="none" w="med" len="med"/>
                    </a:lnB>
                    <a:noFill/>
                  </a:tcPr>
                </a:tc>
                <a:extLst>
                  <a:ext uri="{0D108BD9-81ED-4DB2-BD59-A6C34878D82A}">
                    <a16:rowId xmlns:a16="http://schemas.microsoft.com/office/drawing/2014/main" val="1891586880"/>
                  </a:ext>
                </a:extLst>
              </a:tr>
              <a:tr h="320040">
                <a:tc>
                  <a:txBody>
                    <a:bodyPr/>
                    <a:lstStyle/>
                    <a:p>
                      <a:pPr algn="ctr"/>
                      <a:endParaRPr lang="en-US" sz="800" b="1" kern="1200" dirty="0">
                        <a:solidFill>
                          <a:schemeClr val="dk1"/>
                        </a:solidFill>
                        <a:latin typeface="+mn-lt"/>
                        <a:ea typeface="+mn-ea"/>
                        <a:cs typeface="+mn-cs"/>
                      </a:endParaRPr>
                    </a:p>
                  </a:txBody>
                  <a:tcPr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CBDA"/>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532082"/>
                  </a:ext>
                </a:extLst>
              </a:tr>
              <a:tr h="274320">
                <a:tc>
                  <a:txBody>
                    <a:bodyPr/>
                    <a:lstStyle/>
                    <a:p>
                      <a:pPr marL="0" algn="l" defTabSz="914400" rtl="0" eaLnBrk="1" latinLnBrk="0" hangingPunct="1"/>
                      <a:endParaRPr lang="en-US" sz="1200" kern="1200" dirty="0">
                        <a:solidFill>
                          <a:schemeClr val="dk1"/>
                        </a:solidFill>
                        <a:latin typeface="+mn-lt"/>
                        <a:ea typeface="+mn-ea"/>
                        <a:cs typeface="+mn-cs"/>
                      </a:endParaRPr>
                    </a:p>
                  </a:txBody>
                  <a:tcPr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gradFill>
                      <a:gsLst>
                        <a:gs pos="50000">
                          <a:schemeClr val="bg2"/>
                        </a:gs>
                        <a:gs pos="49000">
                          <a:schemeClr val="bg2"/>
                        </a:gs>
                        <a:gs pos="0">
                          <a:schemeClr val="bg2"/>
                        </a:gs>
                        <a:gs pos="52000">
                          <a:schemeClr val="bg1"/>
                        </a:gs>
                      </a:gsLst>
                      <a:lin ang="10800000" scaled="1"/>
                    </a:gra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329499732"/>
                  </a:ext>
                </a:extLst>
              </a:tr>
            </a:tbl>
          </a:graphicData>
        </a:graphic>
      </p:graphicFrame>
      <p:pic>
        <p:nvPicPr>
          <p:cNvPr id="6" name="Picture 5">
            <a:extLst>
              <a:ext uri="{FF2B5EF4-FFF2-40B4-BE49-F238E27FC236}">
                <a16:creationId xmlns:a16="http://schemas.microsoft.com/office/drawing/2014/main" id="{A6160E3C-F3B6-4906-BD6A-7DB1AB71DA89}"/>
              </a:ext>
            </a:extLst>
          </p:cNvPr>
          <p:cNvPicPr>
            <a:picLocks noChangeAspect="1"/>
          </p:cNvPicPr>
          <p:nvPr/>
        </p:nvPicPr>
        <p:blipFill>
          <a:blip r:embed="rId3"/>
          <a:stretch>
            <a:fillRect/>
          </a:stretch>
        </p:blipFill>
        <p:spPr>
          <a:xfrm>
            <a:off x="1124409" y="1722563"/>
            <a:ext cx="863600" cy="736600"/>
          </a:xfrm>
          <a:prstGeom prst="rect">
            <a:avLst/>
          </a:prstGeom>
        </p:spPr>
      </p:pic>
      <p:pic>
        <p:nvPicPr>
          <p:cNvPr id="7" name="Picture 6">
            <a:extLst>
              <a:ext uri="{FF2B5EF4-FFF2-40B4-BE49-F238E27FC236}">
                <a16:creationId xmlns:a16="http://schemas.microsoft.com/office/drawing/2014/main" id="{4A82A678-A48C-4E76-A40A-F2253B851290}"/>
              </a:ext>
            </a:extLst>
          </p:cNvPr>
          <p:cNvPicPr>
            <a:picLocks noChangeAspect="1"/>
          </p:cNvPicPr>
          <p:nvPr/>
        </p:nvPicPr>
        <p:blipFill>
          <a:blip r:embed="rId4"/>
          <a:stretch>
            <a:fillRect/>
          </a:stretch>
        </p:blipFill>
        <p:spPr>
          <a:xfrm>
            <a:off x="1044426" y="3055313"/>
            <a:ext cx="1023565" cy="451062"/>
          </a:xfrm>
          <a:prstGeom prst="rect">
            <a:avLst/>
          </a:prstGeom>
        </p:spPr>
      </p:pic>
      <p:pic>
        <p:nvPicPr>
          <p:cNvPr id="9" name="Graphic 8" descr="Money">
            <a:extLst>
              <a:ext uri="{FF2B5EF4-FFF2-40B4-BE49-F238E27FC236}">
                <a16:creationId xmlns:a16="http://schemas.microsoft.com/office/drawing/2014/main" id="{C6D5934F-04AC-469C-AEF0-63C4F901CA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0108" y="3881956"/>
            <a:ext cx="567771" cy="567771"/>
          </a:xfrm>
          <a:prstGeom prst="rect">
            <a:avLst/>
          </a:prstGeom>
        </p:spPr>
      </p:pic>
      <p:pic>
        <p:nvPicPr>
          <p:cNvPr id="10" name="Picture 9">
            <a:extLst>
              <a:ext uri="{FF2B5EF4-FFF2-40B4-BE49-F238E27FC236}">
                <a16:creationId xmlns:a16="http://schemas.microsoft.com/office/drawing/2014/main" id="{0D059DAC-D60A-4B41-996E-B5CCCD1EAD65}"/>
              </a:ext>
            </a:extLst>
          </p:cNvPr>
          <p:cNvPicPr>
            <a:picLocks noChangeAspect="1"/>
          </p:cNvPicPr>
          <p:nvPr/>
        </p:nvPicPr>
        <p:blipFill>
          <a:blip r:embed="rId7"/>
          <a:stretch>
            <a:fillRect/>
          </a:stretch>
        </p:blipFill>
        <p:spPr>
          <a:xfrm>
            <a:off x="1152498" y="4895622"/>
            <a:ext cx="675771" cy="559509"/>
          </a:xfrm>
          <a:prstGeom prst="rect">
            <a:avLst/>
          </a:prstGeom>
        </p:spPr>
      </p:pic>
      <p:sp>
        <p:nvSpPr>
          <p:cNvPr id="13" name="Isosceles Triangle 12">
            <a:extLst>
              <a:ext uri="{FF2B5EF4-FFF2-40B4-BE49-F238E27FC236}">
                <a16:creationId xmlns:a16="http://schemas.microsoft.com/office/drawing/2014/main" id="{C0D8860E-A9EA-4561-966F-CA0ED0CB565F}"/>
              </a:ext>
            </a:extLst>
          </p:cNvPr>
          <p:cNvSpPr/>
          <p:nvPr/>
        </p:nvSpPr>
        <p:spPr>
          <a:xfrm rot="10800000">
            <a:off x="8316141" y="5824212"/>
            <a:ext cx="1839591" cy="213655"/>
          </a:xfrm>
          <a:prstGeom prst="triangle">
            <a:avLst/>
          </a:prstGeom>
          <a:solidFill>
            <a:srgbClr val="0070C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9EAE7C7A-1EE4-4C5F-BDFE-F9A7AE084E6F}"/>
              </a:ext>
            </a:extLst>
          </p:cNvPr>
          <p:cNvSpPr/>
          <p:nvPr/>
        </p:nvSpPr>
        <p:spPr>
          <a:xfrm rot="10800000">
            <a:off x="5541295" y="5824213"/>
            <a:ext cx="1839591" cy="213654"/>
          </a:xfrm>
          <a:prstGeom prst="triangle">
            <a:avLst/>
          </a:prstGeom>
          <a:solidFill>
            <a:srgbClr val="C0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6E0244D-4D44-412F-8103-A8368AE0B897}"/>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III</a:t>
            </a:r>
          </a:p>
        </p:txBody>
      </p:sp>
      <p:pic>
        <p:nvPicPr>
          <p:cNvPr id="16" name="Picture 15" descr="Syringe.png">
            <a:extLst>
              <a:ext uri="{FF2B5EF4-FFF2-40B4-BE49-F238E27FC236}">
                <a16:creationId xmlns:a16="http://schemas.microsoft.com/office/drawing/2014/main" id="{B791DDF1-94A3-4D14-B355-403B22495ABB}"/>
              </a:ext>
            </a:extLst>
          </p:cNvPr>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15023292">
            <a:off x="6392156" y="762964"/>
            <a:ext cx="280862" cy="629516"/>
          </a:xfrm>
          <a:prstGeom prst="rect">
            <a:avLst/>
          </a:prstGeom>
        </p:spPr>
      </p:pic>
      <p:pic>
        <p:nvPicPr>
          <p:cNvPr id="19" name="Graphic 18" descr="Toothpaste">
            <a:extLst>
              <a:ext uri="{FF2B5EF4-FFF2-40B4-BE49-F238E27FC236}">
                <a16:creationId xmlns:a16="http://schemas.microsoft.com/office/drawing/2014/main" id="{711A4AD4-7237-4AB1-A693-9AE8DAF799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706538">
            <a:off x="8923663" y="776081"/>
            <a:ext cx="624548" cy="624548"/>
          </a:xfrm>
          <a:prstGeom prst="rect">
            <a:avLst/>
          </a:prstGeom>
        </p:spPr>
      </p:pic>
      <p:cxnSp>
        <p:nvCxnSpPr>
          <p:cNvPr id="15" name="Straight Connector 14">
            <a:extLst>
              <a:ext uri="{FF2B5EF4-FFF2-40B4-BE49-F238E27FC236}">
                <a16:creationId xmlns:a16="http://schemas.microsoft.com/office/drawing/2014/main" id="{B5C5C270-4318-4E3A-881B-F407BB16DE49}"/>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3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ACE8D-A2E1-481E-AECE-5C93528357DE}"/>
              </a:ext>
            </a:extLst>
          </p:cNvPr>
          <p:cNvSpPr>
            <a:spLocks noGrp="1"/>
          </p:cNvSpPr>
          <p:nvPr>
            <p:ph type="title"/>
          </p:nvPr>
        </p:nvSpPr>
        <p:spPr/>
        <p:txBody>
          <a:bodyPr>
            <a:noAutofit/>
          </a:bodyPr>
          <a:lstStyle/>
          <a:p>
            <a:r>
              <a:rPr lang="en-US" sz="2800" cap="none" dirty="0"/>
              <a:t>Regulatory approval odds of co-developing indications</a:t>
            </a:r>
          </a:p>
        </p:txBody>
      </p:sp>
      <p:sp>
        <p:nvSpPr>
          <p:cNvPr id="9" name="Rectangle 8">
            <a:extLst>
              <a:ext uri="{FF2B5EF4-FFF2-40B4-BE49-F238E27FC236}">
                <a16:creationId xmlns:a16="http://schemas.microsoft.com/office/drawing/2014/main" id="{0BCF226C-EA14-4DA5-BC5A-1F1344BBB5B2}"/>
              </a:ext>
            </a:extLst>
          </p:cNvPr>
          <p:cNvSpPr/>
          <p:nvPr/>
        </p:nvSpPr>
        <p:spPr>
          <a:xfrm>
            <a:off x="0" y="867507"/>
            <a:ext cx="10816492" cy="457200"/>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a:r>
              <a:rPr lang="en-US" dirty="0"/>
              <a:t>TNT-013 may allow for greater efficiency in atopic dermatitis launch over TNT-002 </a:t>
            </a:r>
          </a:p>
        </p:txBody>
      </p:sp>
      <p:graphicFrame>
        <p:nvGraphicFramePr>
          <p:cNvPr id="17" name="Table 16">
            <a:extLst>
              <a:ext uri="{FF2B5EF4-FFF2-40B4-BE49-F238E27FC236}">
                <a16:creationId xmlns:a16="http://schemas.microsoft.com/office/drawing/2014/main" id="{113E8224-C04C-9E4C-8742-30BFE664C7F1}"/>
              </a:ext>
            </a:extLst>
          </p:cNvPr>
          <p:cNvGraphicFramePr>
            <a:graphicFrameLocks noGrp="1"/>
          </p:cNvGraphicFramePr>
          <p:nvPr>
            <p:extLst>
              <p:ext uri="{D42A27DB-BD31-4B8C-83A1-F6EECF244321}">
                <p14:modId xmlns:p14="http://schemas.microsoft.com/office/powerpoint/2010/main" val="4249481181"/>
              </p:ext>
            </p:extLst>
          </p:nvPr>
        </p:nvGraphicFramePr>
        <p:xfrm>
          <a:off x="676768" y="1797321"/>
          <a:ext cx="5181600" cy="2153794"/>
        </p:xfrm>
        <a:graphic>
          <a:graphicData uri="http://schemas.openxmlformats.org/drawingml/2006/table">
            <a:tbl>
              <a:tblPr firstRow="1" bandRow="1">
                <a:tableStyleId>{69C7853C-536D-4A76-A0AE-DD22124D55A5}</a:tableStyleId>
              </a:tblPr>
              <a:tblGrid>
                <a:gridCol w="1295400">
                  <a:extLst>
                    <a:ext uri="{9D8B030D-6E8A-4147-A177-3AD203B41FA5}">
                      <a16:colId xmlns:a16="http://schemas.microsoft.com/office/drawing/2014/main" val="4105880725"/>
                    </a:ext>
                  </a:extLst>
                </a:gridCol>
                <a:gridCol w="1295400">
                  <a:extLst>
                    <a:ext uri="{9D8B030D-6E8A-4147-A177-3AD203B41FA5}">
                      <a16:colId xmlns:a16="http://schemas.microsoft.com/office/drawing/2014/main" val="3208449555"/>
                    </a:ext>
                  </a:extLst>
                </a:gridCol>
                <a:gridCol w="1295400">
                  <a:extLst>
                    <a:ext uri="{9D8B030D-6E8A-4147-A177-3AD203B41FA5}">
                      <a16:colId xmlns:a16="http://schemas.microsoft.com/office/drawing/2014/main" val="853488832"/>
                    </a:ext>
                  </a:extLst>
                </a:gridCol>
                <a:gridCol w="1295400">
                  <a:extLst>
                    <a:ext uri="{9D8B030D-6E8A-4147-A177-3AD203B41FA5}">
                      <a16:colId xmlns:a16="http://schemas.microsoft.com/office/drawing/2014/main" val="2671511721"/>
                    </a:ext>
                  </a:extLst>
                </a:gridCol>
              </a:tblGrid>
              <a:tr h="640080">
                <a:tc gridSpan="4">
                  <a:txBody>
                    <a:bodyPr/>
                    <a:lstStyle/>
                    <a:p>
                      <a:pPr algn="ctr"/>
                      <a:r>
                        <a:rPr lang="en-US" b="1" dirty="0">
                          <a:solidFill>
                            <a:srgbClr val="C00000"/>
                          </a:solidFill>
                        </a:rPr>
                        <a:t>TNT-013: Asthma Clinical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C00000">
                        <a:alpha val="23137"/>
                      </a:srgbClr>
                    </a:solidFill>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nchor="ctr"/>
                </a:tc>
                <a:extLst>
                  <a:ext uri="{0D108BD9-81ED-4DB2-BD59-A6C34878D82A}">
                    <a16:rowId xmlns:a16="http://schemas.microsoft.com/office/drawing/2014/main" val="1833151732"/>
                  </a:ext>
                </a:extLst>
              </a:tr>
              <a:tr h="604501">
                <a:tc>
                  <a:txBody>
                    <a:bodyPr/>
                    <a:lstStyle/>
                    <a:p>
                      <a:pPr algn="ctr"/>
                      <a:r>
                        <a:rPr lang="en-US" i="1" dirty="0">
                          <a:solidFill>
                            <a:schemeClr val="tx2"/>
                          </a:solidFill>
                        </a:rPr>
                        <a:t>Phase 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i="1" dirty="0">
                          <a:solidFill>
                            <a:schemeClr val="tx2"/>
                          </a:solidFill>
                        </a:rPr>
                        <a:t>Phase 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i="1" dirty="0">
                          <a:solidFill>
                            <a:schemeClr val="tx2"/>
                          </a:solidFill>
                        </a:rPr>
                        <a:t>Phase 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i="1" dirty="0">
                          <a:solidFill>
                            <a:schemeClr val="tx2"/>
                          </a:solidFill>
                        </a:rPr>
                        <a:t>Approval</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extLst>
                  <a:ext uri="{0D108BD9-81ED-4DB2-BD59-A6C34878D82A}">
                    <a16:rowId xmlns:a16="http://schemas.microsoft.com/office/drawing/2014/main" val="768248389"/>
                  </a:ext>
                </a:extLst>
              </a:tr>
              <a:tr h="909213">
                <a:tc>
                  <a:txBody>
                    <a:bodyPr/>
                    <a:lstStyle/>
                    <a:p>
                      <a:pPr algn="ctr"/>
                      <a:r>
                        <a:rPr lang="en-US" dirty="0">
                          <a:solidFill>
                            <a:schemeClr val="tx2"/>
                          </a:solidFill>
                        </a:rPr>
                        <a:t>Completed</a:t>
                      </a:r>
                    </a:p>
                    <a:p>
                      <a:pPr algn="ctr"/>
                      <a:r>
                        <a:rPr lang="en-US" dirty="0">
                          <a:solidFill>
                            <a:schemeClr val="tx2"/>
                          </a:solidFill>
                        </a:rPr>
                        <a:t>(100%)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dirty="0">
                          <a:solidFill>
                            <a:schemeClr val="tx2"/>
                          </a:solidFill>
                        </a:rPr>
                        <a:t>Completed</a:t>
                      </a:r>
                    </a:p>
                    <a:p>
                      <a:pPr algn="ctr"/>
                      <a:r>
                        <a:rPr lang="en-US" dirty="0">
                          <a:solidFill>
                            <a:schemeClr val="tx2"/>
                          </a:solidFill>
                        </a:rPr>
                        <a:t>(100%)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dirty="0">
                          <a:solidFill>
                            <a:schemeClr val="tx2"/>
                          </a:solidFill>
                        </a:rPr>
                        <a:t>71.1%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dirty="0">
                          <a:solidFill>
                            <a:schemeClr val="tx2"/>
                          </a:solidFill>
                        </a:rPr>
                        <a:t>94.6%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extLst>
                  <a:ext uri="{0D108BD9-81ED-4DB2-BD59-A6C34878D82A}">
                    <a16:rowId xmlns:a16="http://schemas.microsoft.com/office/drawing/2014/main" val="1533916713"/>
                  </a:ext>
                </a:extLst>
              </a:tr>
            </a:tbl>
          </a:graphicData>
        </a:graphic>
      </p:graphicFrame>
      <p:graphicFrame>
        <p:nvGraphicFramePr>
          <p:cNvPr id="19" name="Table 18">
            <a:extLst>
              <a:ext uri="{FF2B5EF4-FFF2-40B4-BE49-F238E27FC236}">
                <a16:creationId xmlns:a16="http://schemas.microsoft.com/office/drawing/2014/main" id="{6A5758AA-88AC-D94E-B243-674857F8C39D}"/>
              </a:ext>
            </a:extLst>
          </p:cNvPr>
          <p:cNvGraphicFramePr>
            <a:graphicFrameLocks noGrp="1"/>
          </p:cNvGraphicFramePr>
          <p:nvPr>
            <p:extLst>
              <p:ext uri="{D42A27DB-BD31-4B8C-83A1-F6EECF244321}">
                <p14:modId xmlns:p14="http://schemas.microsoft.com/office/powerpoint/2010/main" val="2718026276"/>
              </p:ext>
            </p:extLst>
          </p:nvPr>
        </p:nvGraphicFramePr>
        <p:xfrm>
          <a:off x="6240412" y="1797321"/>
          <a:ext cx="5181600" cy="2148840"/>
        </p:xfrm>
        <a:graphic>
          <a:graphicData uri="http://schemas.openxmlformats.org/drawingml/2006/table">
            <a:tbl>
              <a:tblPr firstRow="1" bandRow="1">
                <a:tableStyleId>{35758FB7-9AC5-4552-8A53-C91805E547FA}</a:tableStyleId>
              </a:tblPr>
              <a:tblGrid>
                <a:gridCol w="1295400">
                  <a:extLst>
                    <a:ext uri="{9D8B030D-6E8A-4147-A177-3AD203B41FA5}">
                      <a16:colId xmlns:a16="http://schemas.microsoft.com/office/drawing/2014/main" val="4105880725"/>
                    </a:ext>
                  </a:extLst>
                </a:gridCol>
                <a:gridCol w="1295400">
                  <a:extLst>
                    <a:ext uri="{9D8B030D-6E8A-4147-A177-3AD203B41FA5}">
                      <a16:colId xmlns:a16="http://schemas.microsoft.com/office/drawing/2014/main" val="3208449555"/>
                    </a:ext>
                  </a:extLst>
                </a:gridCol>
                <a:gridCol w="1295400">
                  <a:extLst>
                    <a:ext uri="{9D8B030D-6E8A-4147-A177-3AD203B41FA5}">
                      <a16:colId xmlns:a16="http://schemas.microsoft.com/office/drawing/2014/main" val="853488832"/>
                    </a:ext>
                  </a:extLst>
                </a:gridCol>
                <a:gridCol w="1295400">
                  <a:extLst>
                    <a:ext uri="{9D8B030D-6E8A-4147-A177-3AD203B41FA5}">
                      <a16:colId xmlns:a16="http://schemas.microsoft.com/office/drawing/2014/main" val="2671511721"/>
                    </a:ext>
                  </a:extLst>
                </a:gridCol>
              </a:tblGrid>
              <a:tr h="6310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TNT-002: Rheumatoid Arthritis </a:t>
                      </a:r>
                      <a:br>
                        <a:rPr lang="en-US" dirty="0">
                          <a:solidFill>
                            <a:srgbClr val="0070C0"/>
                          </a:solidFill>
                        </a:rPr>
                      </a:br>
                      <a:r>
                        <a:rPr lang="en-US" dirty="0">
                          <a:solidFill>
                            <a:srgbClr val="0070C0"/>
                          </a:solidFill>
                        </a:rPr>
                        <a:t>Clinical Development</a:t>
                      </a:r>
                    </a:p>
                  </a:txBody>
                  <a:tcPr anchor="ctr">
                    <a:lnL w="9525" cap="flat" cmpd="sng" algn="ctr">
                      <a:noFill/>
                      <a:prstDash val="solid"/>
                    </a:lnL>
                    <a:lnR w="9525" cap="flat" cmpd="sng" algn="ctr">
                      <a:noFill/>
                      <a:prstDash val="solid"/>
                    </a:lnR>
                    <a:lnT w="9525" cap="flat" cmpd="sng" algn="ctr">
                      <a:noFill/>
                      <a:prstDash val="soli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alpha val="23137"/>
                      </a:srgbClr>
                    </a:solidFill>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nchor="ctr"/>
                </a:tc>
                <a:extLst>
                  <a:ext uri="{0D108BD9-81ED-4DB2-BD59-A6C34878D82A}">
                    <a16:rowId xmlns:a16="http://schemas.microsoft.com/office/drawing/2014/main" val="1833151732"/>
                  </a:ext>
                </a:extLst>
              </a:tr>
              <a:tr h="603504">
                <a:tc>
                  <a:txBody>
                    <a:bodyPr/>
                    <a:lstStyle/>
                    <a:p>
                      <a:pPr algn="ctr"/>
                      <a:r>
                        <a:rPr lang="en-US" i="1" dirty="0">
                          <a:solidFill>
                            <a:schemeClr val="tx2"/>
                          </a:solidFill>
                        </a:rPr>
                        <a:t>Phase 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i="1" dirty="0">
                          <a:solidFill>
                            <a:schemeClr val="tx2"/>
                          </a:solidFill>
                        </a:rPr>
                        <a:t>Phase 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i="1" dirty="0">
                          <a:solidFill>
                            <a:schemeClr val="tx2"/>
                          </a:solidFill>
                        </a:rPr>
                        <a:t>Phase 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i="1" dirty="0">
                          <a:solidFill>
                            <a:schemeClr val="tx2"/>
                          </a:solidFill>
                        </a:rPr>
                        <a:t>Approval</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extLst>
                  <a:ext uri="{0D108BD9-81ED-4DB2-BD59-A6C34878D82A}">
                    <a16:rowId xmlns:a16="http://schemas.microsoft.com/office/drawing/2014/main" val="768248389"/>
                  </a:ext>
                </a:extLst>
              </a:tr>
              <a:tr h="905256">
                <a:tc>
                  <a:txBody>
                    <a:bodyPr/>
                    <a:lstStyle/>
                    <a:p>
                      <a:pPr algn="ctr"/>
                      <a:r>
                        <a:rPr lang="en-US" dirty="0">
                          <a:solidFill>
                            <a:schemeClr val="tx2"/>
                          </a:solidFill>
                        </a:rPr>
                        <a:t>65.7%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dirty="0">
                          <a:solidFill>
                            <a:schemeClr val="tx2"/>
                          </a:solidFill>
                        </a:rPr>
                        <a:t>31.7%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dirty="0">
                          <a:solidFill>
                            <a:schemeClr val="tx2"/>
                          </a:solidFill>
                        </a:rPr>
                        <a:t>62.2%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algn="ctr"/>
                      <a:r>
                        <a:rPr lang="en-US" dirty="0">
                          <a:solidFill>
                            <a:schemeClr val="tx2"/>
                          </a:solidFill>
                        </a:rPr>
                        <a:t>86.0%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extLst>
                  <a:ext uri="{0D108BD9-81ED-4DB2-BD59-A6C34878D82A}">
                    <a16:rowId xmlns:a16="http://schemas.microsoft.com/office/drawing/2014/main" val="1533916713"/>
                  </a:ext>
                </a:extLst>
              </a:tr>
            </a:tbl>
          </a:graphicData>
        </a:graphic>
      </p:graphicFrame>
      <p:sp>
        <p:nvSpPr>
          <p:cNvPr id="20" name="Triangle 19">
            <a:extLst>
              <a:ext uri="{FF2B5EF4-FFF2-40B4-BE49-F238E27FC236}">
                <a16:creationId xmlns:a16="http://schemas.microsoft.com/office/drawing/2014/main" id="{E2A27104-03D7-9C4B-9292-9884E3259D5D}"/>
              </a:ext>
            </a:extLst>
          </p:cNvPr>
          <p:cNvSpPr/>
          <p:nvPr/>
        </p:nvSpPr>
        <p:spPr>
          <a:xfrm rot="10800000">
            <a:off x="676768" y="3994859"/>
            <a:ext cx="5181600" cy="960120"/>
          </a:xfrm>
          <a:prstGeom prst="triangle">
            <a:avLst>
              <a:gd name="adj" fmla="val 49754"/>
            </a:avLst>
          </a:prstGeom>
          <a:solidFill>
            <a:srgbClr val="E6A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17344501-FF41-E544-B665-9E3A1FDDCB44}"/>
              </a:ext>
            </a:extLst>
          </p:cNvPr>
          <p:cNvSpPr/>
          <p:nvPr/>
        </p:nvSpPr>
        <p:spPr>
          <a:xfrm rot="10800000">
            <a:off x="6240411" y="3994860"/>
            <a:ext cx="5181599" cy="960120"/>
          </a:xfrm>
          <a:prstGeom prst="triangle">
            <a:avLst>
              <a:gd name="adj" fmla="val 49754"/>
            </a:avLst>
          </a:prstGeom>
          <a:solidFill>
            <a:srgbClr val="A4C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83DE057-98B8-754D-AA14-20175FACA788}"/>
              </a:ext>
            </a:extLst>
          </p:cNvPr>
          <p:cNvSpPr txBox="1"/>
          <p:nvPr/>
        </p:nvSpPr>
        <p:spPr>
          <a:xfrm>
            <a:off x="7222438" y="4929108"/>
            <a:ext cx="3217547" cy="861774"/>
          </a:xfrm>
          <a:prstGeom prst="rect">
            <a:avLst/>
          </a:prstGeom>
          <a:noFill/>
        </p:spPr>
        <p:txBody>
          <a:bodyPr wrap="square" rtlCol="0">
            <a:spAutoFit/>
          </a:bodyPr>
          <a:lstStyle/>
          <a:p>
            <a:pPr algn="ctr"/>
            <a:r>
              <a:rPr lang="en-US" sz="2500" b="1" dirty="0"/>
              <a:t>11.1</a:t>
            </a:r>
            <a:r>
              <a:rPr lang="en-US" sz="2500" dirty="0"/>
              <a:t>% chance of approval</a:t>
            </a:r>
          </a:p>
        </p:txBody>
      </p:sp>
      <p:sp>
        <p:nvSpPr>
          <p:cNvPr id="23" name="Rectangle 22">
            <a:extLst>
              <a:ext uri="{FF2B5EF4-FFF2-40B4-BE49-F238E27FC236}">
                <a16:creationId xmlns:a16="http://schemas.microsoft.com/office/drawing/2014/main" id="{6A5935ED-A53E-CC4A-9491-EE5F8CA7FF6C}"/>
              </a:ext>
            </a:extLst>
          </p:cNvPr>
          <p:cNvSpPr/>
          <p:nvPr/>
        </p:nvSpPr>
        <p:spPr>
          <a:xfrm>
            <a:off x="1658793" y="4881093"/>
            <a:ext cx="3217547" cy="861774"/>
          </a:xfrm>
          <a:prstGeom prst="rect">
            <a:avLst/>
          </a:prstGeom>
        </p:spPr>
        <p:txBody>
          <a:bodyPr wrap="square">
            <a:spAutoFit/>
          </a:bodyPr>
          <a:lstStyle/>
          <a:p>
            <a:pPr algn="ctr"/>
            <a:r>
              <a:rPr lang="en-US" sz="2500" b="1" dirty="0"/>
              <a:t>67.2% </a:t>
            </a:r>
            <a:r>
              <a:rPr lang="en-US" sz="2500" dirty="0"/>
              <a:t>chance of approval</a:t>
            </a:r>
          </a:p>
        </p:txBody>
      </p:sp>
      <p:sp>
        <p:nvSpPr>
          <p:cNvPr id="24" name="Rectangle 23">
            <a:extLst>
              <a:ext uri="{FF2B5EF4-FFF2-40B4-BE49-F238E27FC236}">
                <a16:creationId xmlns:a16="http://schemas.microsoft.com/office/drawing/2014/main" id="{6BB5B413-6F73-E84C-A5D4-00F70B831F33}"/>
              </a:ext>
            </a:extLst>
          </p:cNvPr>
          <p:cNvSpPr/>
          <p:nvPr/>
        </p:nvSpPr>
        <p:spPr>
          <a:xfrm>
            <a:off x="8892093" y="6104909"/>
            <a:ext cx="3217547" cy="246221"/>
          </a:xfrm>
          <a:prstGeom prst="rect">
            <a:avLst/>
          </a:prstGeom>
        </p:spPr>
        <p:txBody>
          <a:bodyPr wrap="none">
            <a:spAutoFit/>
          </a:bodyPr>
          <a:lstStyle/>
          <a:p>
            <a:r>
              <a:rPr lang="en-US" sz="1000" dirty="0"/>
              <a:t>BIO Clinical Development Success Rates 2006-2015. 2016.</a:t>
            </a:r>
          </a:p>
        </p:txBody>
      </p:sp>
      <p:sp>
        <p:nvSpPr>
          <p:cNvPr id="11" name="Rectangle 10">
            <a:extLst>
              <a:ext uri="{FF2B5EF4-FFF2-40B4-BE49-F238E27FC236}">
                <a16:creationId xmlns:a16="http://schemas.microsoft.com/office/drawing/2014/main" id="{07E1044A-976C-480A-9457-B1365017F0BA}"/>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IV</a:t>
            </a:r>
          </a:p>
        </p:txBody>
      </p:sp>
      <p:pic>
        <p:nvPicPr>
          <p:cNvPr id="12" name="Picture 11" descr="Syringe.png">
            <a:extLst>
              <a:ext uri="{FF2B5EF4-FFF2-40B4-BE49-F238E27FC236}">
                <a16:creationId xmlns:a16="http://schemas.microsoft.com/office/drawing/2014/main" id="{159CEE72-FF08-415A-BD59-29A2A9D9C794}"/>
              </a:ext>
            </a:extLst>
          </p:cNvPr>
          <p:cNvPicPr>
            <a:picLocks noChangeAspect="1"/>
          </p:cNvPicPr>
          <p:nvPr/>
        </p:nvPicPr>
        <p:blipFill>
          <a:blip r:embed="rId3">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1688901">
            <a:off x="987762" y="1833097"/>
            <a:ext cx="232117" cy="520261"/>
          </a:xfrm>
          <a:prstGeom prst="rect">
            <a:avLst/>
          </a:prstGeom>
        </p:spPr>
      </p:pic>
      <p:pic>
        <p:nvPicPr>
          <p:cNvPr id="13" name="Graphic 12" descr="Toothpaste">
            <a:extLst>
              <a:ext uri="{FF2B5EF4-FFF2-40B4-BE49-F238E27FC236}">
                <a16:creationId xmlns:a16="http://schemas.microsoft.com/office/drawing/2014/main" id="{E1BC819D-B177-431D-8FF8-790EF43034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7202" y="1829392"/>
            <a:ext cx="567771" cy="567771"/>
          </a:xfrm>
          <a:prstGeom prst="rect">
            <a:avLst/>
          </a:prstGeom>
        </p:spPr>
      </p:pic>
      <p:cxnSp>
        <p:nvCxnSpPr>
          <p:cNvPr id="14" name="Straight Connector 13">
            <a:extLst>
              <a:ext uri="{FF2B5EF4-FFF2-40B4-BE49-F238E27FC236}">
                <a16:creationId xmlns:a16="http://schemas.microsoft.com/office/drawing/2014/main" id="{F32965DF-98A0-4549-8B35-4F2E4F05E106}"/>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27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ACE8D-A2E1-481E-AECE-5C93528357DE}"/>
              </a:ext>
            </a:extLst>
          </p:cNvPr>
          <p:cNvSpPr>
            <a:spLocks noGrp="1"/>
          </p:cNvSpPr>
          <p:nvPr>
            <p:ph type="title"/>
          </p:nvPr>
        </p:nvSpPr>
        <p:spPr/>
        <p:txBody>
          <a:bodyPr>
            <a:noAutofit/>
          </a:bodyPr>
          <a:lstStyle/>
          <a:p>
            <a:r>
              <a:rPr lang="en-US" sz="2800" dirty="0"/>
              <a:t>Clinical Development Landscape</a:t>
            </a:r>
            <a:endParaRPr lang="en-US" sz="2800" cap="none" dirty="0"/>
          </a:p>
        </p:txBody>
      </p:sp>
      <p:sp>
        <p:nvSpPr>
          <p:cNvPr id="9" name="Rectangle 8">
            <a:extLst>
              <a:ext uri="{FF2B5EF4-FFF2-40B4-BE49-F238E27FC236}">
                <a16:creationId xmlns:a16="http://schemas.microsoft.com/office/drawing/2014/main" id="{0BCF226C-EA14-4DA5-BC5A-1F1344BBB5B2}"/>
              </a:ext>
            </a:extLst>
          </p:cNvPr>
          <p:cNvSpPr/>
          <p:nvPr/>
        </p:nvSpPr>
        <p:spPr>
          <a:xfrm>
            <a:off x="0" y="867507"/>
            <a:ext cx="10816492" cy="457200"/>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a:r>
              <a:rPr lang="en-US" dirty="0"/>
              <a:t>TNT-002 may align more closely with growing rhetoric in the atopic dermatitis space</a:t>
            </a:r>
          </a:p>
        </p:txBody>
      </p:sp>
      <p:graphicFrame>
        <p:nvGraphicFramePr>
          <p:cNvPr id="2" name="Diagram 1">
            <a:extLst>
              <a:ext uri="{FF2B5EF4-FFF2-40B4-BE49-F238E27FC236}">
                <a16:creationId xmlns:a16="http://schemas.microsoft.com/office/drawing/2014/main" id="{D990C2C9-980D-0D4C-A893-33D75FBA4873}"/>
              </a:ext>
            </a:extLst>
          </p:cNvPr>
          <p:cNvGraphicFramePr/>
          <p:nvPr/>
        </p:nvGraphicFramePr>
        <p:xfrm>
          <a:off x="-911968" y="1647954"/>
          <a:ext cx="7507321" cy="420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B3D1E56-0FEB-1B48-BD3D-66E7E3F25364}"/>
              </a:ext>
            </a:extLst>
          </p:cNvPr>
          <p:cNvSpPr txBox="1"/>
          <p:nvPr/>
        </p:nvSpPr>
        <p:spPr>
          <a:xfrm>
            <a:off x="9530183" y="5850031"/>
            <a:ext cx="4122631" cy="1215717"/>
          </a:xfrm>
          <a:prstGeom prst="rect">
            <a:avLst/>
          </a:prstGeom>
          <a:noFill/>
        </p:spPr>
        <p:txBody>
          <a:bodyPr wrap="square" rtlCol="0">
            <a:spAutoFit/>
          </a:bodyPr>
          <a:lstStyle/>
          <a:p>
            <a:endParaRPr lang="en-US" sz="300" dirty="0"/>
          </a:p>
          <a:p>
            <a:r>
              <a:rPr lang="en-US" sz="1000" dirty="0"/>
              <a:t>Solimani F, et al. Front Immunol. 2019.</a:t>
            </a:r>
          </a:p>
          <a:p>
            <a:r>
              <a:rPr lang="en-US" sz="1000" dirty="0"/>
              <a:t>Weidinger S, et al. Lancet. 2016.</a:t>
            </a:r>
          </a:p>
          <a:p>
            <a:r>
              <a:rPr lang="en-US" sz="1000" dirty="0"/>
              <a:t>Amano W, et al. J Allergy Clin Immunol. 2015.</a:t>
            </a:r>
          </a:p>
          <a:p>
            <a:endParaRPr lang="en-US" sz="1000" dirty="0"/>
          </a:p>
          <a:p>
            <a:endParaRPr lang="en-US" sz="1000" dirty="0"/>
          </a:p>
          <a:p>
            <a:endParaRPr lang="en-US" dirty="0"/>
          </a:p>
        </p:txBody>
      </p:sp>
      <p:pic>
        <p:nvPicPr>
          <p:cNvPr id="11" name="Picture 10" descr="A close up of a piece of paper&#10;&#10;Description automatically generated">
            <a:extLst>
              <a:ext uri="{FF2B5EF4-FFF2-40B4-BE49-F238E27FC236}">
                <a16:creationId xmlns:a16="http://schemas.microsoft.com/office/drawing/2014/main" id="{4A5E4FB6-410D-F24D-981C-5BD00ECFA9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486" y="1589601"/>
            <a:ext cx="5655013" cy="4206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0F3AFD6C-E686-40C9-9AD7-C4CC611CA879}"/>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IV</a:t>
            </a:r>
          </a:p>
        </p:txBody>
      </p:sp>
      <p:cxnSp>
        <p:nvCxnSpPr>
          <p:cNvPr id="10" name="Straight Connector 9">
            <a:extLst>
              <a:ext uri="{FF2B5EF4-FFF2-40B4-BE49-F238E27FC236}">
                <a16:creationId xmlns:a16="http://schemas.microsoft.com/office/drawing/2014/main" id="{3E256C03-75C5-4ACB-AA5F-B320ECB9C592}"/>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32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E3C5C2-68B1-42B3-93AE-0BD20BAC4115}"/>
              </a:ext>
            </a:extLst>
          </p:cNvPr>
          <p:cNvSpPr>
            <a:spLocks noGrp="1"/>
          </p:cNvSpPr>
          <p:nvPr>
            <p:ph type="title"/>
          </p:nvPr>
        </p:nvSpPr>
        <p:spPr/>
        <p:txBody>
          <a:bodyPr>
            <a:normAutofit fontScale="90000"/>
          </a:bodyPr>
          <a:lstStyle/>
          <a:p>
            <a:r>
              <a:rPr lang="en-US" dirty="0"/>
              <a:t>Assumptions</a:t>
            </a:r>
          </a:p>
        </p:txBody>
      </p:sp>
      <p:graphicFrame>
        <p:nvGraphicFramePr>
          <p:cNvPr id="2" name="Table 2">
            <a:extLst>
              <a:ext uri="{FF2B5EF4-FFF2-40B4-BE49-F238E27FC236}">
                <a16:creationId xmlns:a16="http://schemas.microsoft.com/office/drawing/2014/main" id="{DBC4FFE7-7ED9-4C2E-9C8F-2DA7465CF279}"/>
              </a:ext>
            </a:extLst>
          </p:cNvPr>
          <p:cNvGraphicFramePr>
            <a:graphicFrameLocks noGrp="1"/>
          </p:cNvGraphicFramePr>
          <p:nvPr>
            <p:extLst>
              <p:ext uri="{D42A27DB-BD31-4B8C-83A1-F6EECF244321}">
                <p14:modId xmlns:p14="http://schemas.microsoft.com/office/powerpoint/2010/main" val="1711438399"/>
              </p:ext>
            </p:extLst>
          </p:nvPr>
        </p:nvGraphicFramePr>
        <p:xfrm>
          <a:off x="457318" y="1162084"/>
          <a:ext cx="10326392" cy="4302760"/>
        </p:xfrm>
        <a:graphic>
          <a:graphicData uri="http://schemas.openxmlformats.org/drawingml/2006/table">
            <a:tbl>
              <a:tblPr firstRow="1" bandRow="1">
                <a:tableStyleId>{5C22544A-7EE6-4342-B048-85BDC9FD1C3A}</a:tableStyleId>
              </a:tblPr>
              <a:tblGrid>
                <a:gridCol w="2569232">
                  <a:extLst>
                    <a:ext uri="{9D8B030D-6E8A-4147-A177-3AD203B41FA5}">
                      <a16:colId xmlns:a16="http://schemas.microsoft.com/office/drawing/2014/main" val="1210668723"/>
                    </a:ext>
                  </a:extLst>
                </a:gridCol>
                <a:gridCol w="208280">
                  <a:extLst>
                    <a:ext uri="{9D8B030D-6E8A-4147-A177-3AD203B41FA5}">
                      <a16:colId xmlns:a16="http://schemas.microsoft.com/office/drawing/2014/main" val="3871930236"/>
                    </a:ext>
                  </a:extLst>
                </a:gridCol>
                <a:gridCol w="2377440">
                  <a:extLst>
                    <a:ext uri="{9D8B030D-6E8A-4147-A177-3AD203B41FA5}">
                      <a16:colId xmlns:a16="http://schemas.microsoft.com/office/drawing/2014/main" val="3044146782"/>
                    </a:ext>
                  </a:extLst>
                </a:gridCol>
                <a:gridCol w="208280">
                  <a:extLst>
                    <a:ext uri="{9D8B030D-6E8A-4147-A177-3AD203B41FA5}">
                      <a16:colId xmlns:a16="http://schemas.microsoft.com/office/drawing/2014/main" val="847296569"/>
                    </a:ext>
                  </a:extLst>
                </a:gridCol>
                <a:gridCol w="2377440">
                  <a:extLst>
                    <a:ext uri="{9D8B030D-6E8A-4147-A177-3AD203B41FA5}">
                      <a16:colId xmlns:a16="http://schemas.microsoft.com/office/drawing/2014/main" val="1603914904"/>
                    </a:ext>
                  </a:extLst>
                </a:gridCol>
                <a:gridCol w="208280">
                  <a:extLst>
                    <a:ext uri="{9D8B030D-6E8A-4147-A177-3AD203B41FA5}">
                      <a16:colId xmlns:a16="http://schemas.microsoft.com/office/drawing/2014/main" val="1656538717"/>
                    </a:ext>
                  </a:extLst>
                </a:gridCol>
                <a:gridCol w="2377440">
                  <a:extLst>
                    <a:ext uri="{9D8B030D-6E8A-4147-A177-3AD203B41FA5}">
                      <a16:colId xmlns:a16="http://schemas.microsoft.com/office/drawing/2014/main" val="4204876867"/>
                    </a:ext>
                  </a:extLst>
                </a:gridCol>
              </a:tblGrid>
              <a:tr h="370840">
                <a:tc>
                  <a:txBody>
                    <a:bodyPr/>
                    <a:lstStyle/>
                    <a:p>
                      <a:pPr marL="182880" indent="-182880"/>
                      <a:r>
                        <a:rPr lang="en-US" dirty="0">
                          <a:solidFill>
                            <a:schemeClr val="bg2"/>
                          </a:solidFill>
                        </a:rPr>
                        <a:t>Competition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182880" indent="-182880"/>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182880" indent="-182880"/>
                      <a:r>
                        <a:rPr lang="en-US" dirty="0">
                          <a:solidFill>
                            <a:schemeClr val="bg2"/>
                          </a:solidFill>
                        </a:rPr>
                        <a:t>Market size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74902"/>
                      </a:srgbClr>
                    </a:solidFill>
                  </a:tcPr>
                </a:tc>
                <a:tc>
                  <a:txBody>
                    <a:bodyPr/>
                    <a:lstStyle/>
                    <a:p>
                      <a:pPr marL="182880" indent="-182880"/>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74902"/>
                      </a:srgbClr>
                    </a:solidFill>
                  </a:tcPr>
                </a:tc>
                <a:tc>
                  <a:txBody>
                    <a:bodyPr/>
                    <a:lstStyle/>
                    <a:p>
                      <a:pPr marL="182880" indent="-182880"/>
                      <a:r>
                        <a:rPr lang="en-US" dirty="0">
                          <a:solidFill>
                            <a:schemeClr val="bg2"/>
                          </a:solidFill>
                        </a:rPr>
                        <a:t>Value to stakeholders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182880" indent="-182880"/>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182880" indent="-182880"/>
                      <a:r>
                        <a:rPr lang="en-US" dirty="0">
                          <a:solidFill>
                            <a:schemeClr val="bg2"/>
                          </a:solidFill>
                        </a:rPr>
                        <a:t>Likelihood of approval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094D0"/>
                    </a:solidFill>
                  </a:tcPr>
                </a:tc>
                <a:extLst>
                  <a:ext uri="{0D108BD9-81ED-4DB2-BD59-A6C34878D82A}">
                    <a16:rowId xmlns:a16="http://schemas.microsoft.com/office/drawing/2014/main" val="1102131715"/>
                  </a:ext>
                </a:extLst>
              </a:tr>
              <a:tr h="370840">
                <a:tc rowSpan="6">
                  <a:txBody>
                    <a:bodyPr/>
                    <a:lstStyle/>
                    <a:p>
                      <a:pPr marL="182880" indent="-182880">
                        <a:buFont typeface="Arial" panose="020B0604020202020204" pitchFamily="34" charset="0"/>
                        <a:buChar char="•"/>
                      </a:pPr>
                      <a:r>
                        <a:rPr lang="en-US" sz="1400" dirty="0"/>
                        <a:t>Threat of competition is determined by development stage &amp; overlap in </a:t>
                      </a:r>
                      <a:r>
                        <a:rPr lang="en-US" sz="1400" dirty="0" err="1"/>
                        <a:t>MoA</a:t>
                      </a:r>
                      <a:r>
                        <a:rPr lang="en-US" sz="1400" dirty="0"/>
                        <a:t>, indication, and route of administration</a:t>
                      </a:r>
                    </a:p>
                    <a:p>
                      <a:pPr marL="182880" indent="-182880">
                        <a:buFont typeface="Arial" panose="020B0604020202020204" pitchFamily="34" charset="0"/>
                        <a:buChar char="•"/>
                      </a:pPr>
                      <a:r>
                        <a:rPr lang="en-US" sz="1400" dirty="0"/>
                        <a:t>Competition reduces commercial opportunity by:</a:t>
                      </a:r>
                    </a:p>
                    <a:p>
                      <a:pPr marL="365760" lvl="1" indent="-182880">
                        <a:buFont typeface="Arial" panose="020B0604020202020204" pitchFamily="34" charset="0"/>
                        <a:buChar char="•"/>
                      </a:pPr>
                      <a:r>
                        <a:rPr lang="en-US" sz="1400" dirty="0"/>
                        <a:t> 70% for analogs with more convenient </a:t>
                      </a:r>
                      <a:r>
                        <a:rPr lang="en-US" sz="1400" dirty="0" err="1"/>
                        <a:t>RoA</a:t>
                      </a:r>
                      <a:endParaRPr lang="en-US" sz="1400" dirty="0"/>
                    </a:p>
                    <a:p>
                      <a:pPr marL="365760" lvl="1" indent="-182880">
                        <a:buFont typeface="Arial" panose="020B0604020202020204" pitchFamily="34" charset="0"/>
                        <a:buChar char="•"/>
                      </a:pPr>
                      <a:r>
                        <a:rPr lang="en-US" sz="1400" dirty="0"/>
                        <a:t>50% for other analogs</a:t>
                      </a:r>
                    </a:p>
                    <a:p>
                      <a:pPr marL="365760" lvl="1" indent="-182880">
                        <a:buFont typeface="Arial" panose="020B0604020202020204" pitchFamily="34" charset="0"/>
                        <a:buChar char="•"/>
                      </a:pPr>
                      <a:r>
                        <a:rPr lang="en-US" sz="1400" dirty="0"/>
                        <a:t>5% for class competitors</a:t>
                      </a:r>
                    </a:p>
                    <a:p>
                      <a:pPr marL="365760" lvl="1" indent="-182880">
                        <a:buFont typeface="Arial" panose="020B0604020202020204" pitchFamily="34" charset="0"/>
                        <a:buChar char="•"/>
                      </a:pPr>
                      <a:r>
                        <a:rPr lang="en-US" sz="1400" dirty="0"/>
                        <a:t>3% for indication competitors</a:t>
                      </a:r>
                    </a:p>
                    <a:p>
                      <a:pPr marL="182880" lvl="0" indent="-182880"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TNT-013 will pursue moderate-to-severe AD indication and TNT-002 will pursue mild-to-moderate indication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182880" indent="-182880">
                        <a:buFont typeface="Arial" panose="020B0604020202020204" pitchFamily="34" charset="0"/>
                        <a:buChar char="•"/>
                      </a:pPr>
                      <a:r>
                        <a:rPr lang="en-US" sz="1400" dirty="0"/>
                        <a:t>Assumptions and statistics are based on scientific literature and market research:</a:t>
                      </a:r>
                    </a:p>
                    <a:p>
                      <a:pPr marL="365760" lvl="1" indent="-182880">
                        <a:buFont typeface="Arial" panose="020B0604020202020204" pitchFamily="34" charset="0"/>
                        <a:buChar char="•"/>
                      </a:pPr>
                      <a:r>
                        <a:rPr lang="en-US" sz="1400" dirty="0"/>
                        <a:t>37% diagnosis and treatment rate</a:t>
                      </a:r>
                      <a:r>
                        <a:rPr lang="en-US" sz="1400" baseline="30000" dirty="0"/>
                        <a:t>1</a:t>
                      </a:r>
                    </a:p>
                    <a:p>
                      <a:pPr marL="365760" lvl="1" indent="-182880">
                        <a:buFont typeface="Arial" panose="020B0604020202020204" pitchFamily="34" charset="0"/>
                        <a:buChar char="•"/>
                      </a:pPr>
                      <a:r>
                        <a:rPr lang="en-US" sz="1400" dirty="0"/>
                        <a:t>40% of adults have moderate-to-severe AD</a:t>
                      </a:r>
                      <a:r>
                        <a:rPr lang="en-US" sz="1400" baseline="30000" dirty="0"/>
                        <a:t>2</a:t>
                      </a:r>
                    </a:p>
                    <a:p>
                      <a:pPr marL="365760" lvl="1" indent="-182880">
                        <a:buFont typeface="Arial" panose="020B0604020202020204" pitchFamily="34" charset="0"/>
                        <a:buChar char="•"/>
                      </a:pPr>
                      <a:r>
                        <a:rPr lang="en-US" sz="1400" dirty="0"/>
                        <a:t>33% of children have moderate-to-severe AD</a:t>
                      </a:r>
                      <a:r>
                        <a:rPr lang="en-US" sz="1400" baseline="30000" dirty="0"/>
                        <a:t>3</a:t>
                      </a:r>
                    </a:p>
                    <a:p>
                      <a:pPr marL="365760" lvl="1" indent="-182880">
                        <a:buFont typeface="Arial" panose="020B0604020202020204" pitchFamily="34" charset="0"/>
                        <a:buChar char="•"/>
                      </a:pPr>
                      <a:r>
                        <a:rPr lang="en-US" sz="1400" dirty="0"/>
                        <a:t>58.7% of patients’ AD is uncontrolled (on or off treatment)</a:t>
                      </a:r>
                      <a:r>
                        <a:rPr lang="en-US" sz="1400" baseline="30000" dirty="0"/>
                        <a:t>4</a:t>
                      </a:r>
                    </a:p>
                    <a:p>
                      <a:pPr marL="365760" lvl="1" indent="-182880">
                        <a:buFont typeface="Arial" panose="020B0604020202020204" pitchFamily="34" charset="0"/>
                        <a:buChar char="•"/>
                      </a:pPr>
                      <a:r>
                        <a:rPr lang="en-US" sz="1400" dirty="0"/>
                        <a:t>2% adoption rate for TNT-013</a:t>
                      </a:r>
                    </a:p>
                    <a:p>
                      <a:pPr marL="365760" lvl="1" indent="-182880">
                        <a:buFont typeface="Arial" panose="020B0604020202020204" pitchFamily="34" charset="0"/>
                        <a:buChar char="•"/>
                      </a:pPr>
                      <a:r>
                        <a:rPr lang="en-US" sz="1400" dirty="0"/>
                        <a:t>10% adoption rate for TNT-002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182880" indent="-182880">
                        <a:buFont typeface="Arial" panose="020B0604020202020204" pitchFamily="34" charset="0"/>
                        <a:buChar char="•"/>
                      </a:pPr>
                      <a:r>
                        <a:rPr lang="en-US" sz="1400" dirty="0"/>
                        <a:t>Stakeholder values extrapolated from current literature on currently-approved medicines</a:t>
                      </a:r>
                    </a:p>
                    <a:p>
                      <a:pPr marL="365760" lvl="1" indent="-182880">
                        <a:buFont typeface="Arial" panose="020B0604020202020204" pitchFamily="34" charset="0"/>
                        <a:buChar char="•"/>
                      </a:pP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182880" indent="-182880">
                        <a:buFont typeface="Arial" panose="020B0604020202020204" pitchFamily="34" charset="0"/>
                        <a:buChar char="•"/>
                      </a:pPr>
                      <a:r>
                        <a:rPr lang="en-US" sz="1400" dirty="0"/>
                        <a:t>Both TNT-013 and TNT-002 gain FDA approval without significant hurdles and/or complications during the drug development process</a:t>
                      </a:r>
                    </a:p>
                    <a:p>
                      <a:pPr marL="182880" indent="-182880">
                        <a:buFont typeface="Arial" panose="020B0604020202020204" pitchFamily="34" charset="0"/>
                        <a:buChar char="•"/>
                      </a:pPr>
                      <a:endParaRPr lang="en-US" sz="1400" dirty="0"/>
                    </a:p>
                    <a:p>
                      <a:pPr marL="182880" indent="-182880">
                        <a:buFont typeface="Arial" panose="020B0604020202020204" pitchFamily="34" charset="0"/>
                        <a:buChar char="•"/>
                      </a:pP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492002"/>
                  </a:ext>
                </a:extLst>
              </a:tr>
              <a:tr h="370840">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9867299"/>
                  </a:ext>
                </a:extLst>
              </a:tr>
              <a:tr h="370840">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4025212"/>
                  </a:ext>
                </a:extLst>
              </a:tr>
              <a:tr h="370840">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0904800"/>
                  </a:ext>
                </a:extLst>
              </a:tr>
              <a:tr h="370840">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38067008"/>
                  </a:ext>
                </a:extLst>
              </a:tr>
              <a:tr h="370840">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2171969"/>
                  </a:ext>
                </a:extLst>
              </a:tr>
            </a:tbl>
          </a:graphicData>
        </a:graphic>
      </p:graphicFrame>
      <p:sp>
        <p:nvSpPr>
          <p:cNvPr id="7" name="Rectangle 6">
            <a:extLst>
              <a:ext uri="{FF2B5EF4-FFF2-40B4-BE49-F238E27FC236}">
                <a16:creationId xmlns:a16="http://schemas.microsoft.com/office/drawing/2014/main" id="{D26CCBE3-B750-4C46-820A-C1FACBB50671}"/>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a:t>
            </a:r>
          </a:p>
        </p:txBody>
      </p:sp>
      <p:sp>
        <p:nvSpPr>
          <p:cNvPr id="3" name="TextBox 2">
            <a:extLst>
              <a:ext uri="{FF2B5EF4-FFF2-40B4-BE49-F238E27FC236}">
                <a16:creationId xmlns:a16="http://schemas.microsoft.com/office/drawing/2014/main" id="{4AC7D34B-DB84-264A-AFA1-808F157178D9}"/>
              </a:ext>
            </a:extLst>
          </p:cNvPr>
          <p:cNvSpPr txBox="1"/>
          <p:nvPr/>
        </p:nvSpPr>
        <p:spPr>
          <a:xfrm>
            <a:off x="7123610" y="5622361"/>
            <a:ext cx="4985975" cy="830997"/>
          </a:xfrm>
          <a:prstGeom prst="rect">
            <a:avLst/>
          </a:prstGeom>
          <a:noFill/>
        </p:spPr>
        <p:txBody>
          <a:bodyPr wrap="square" rtlCol="0">
            <a:spAutoFit/>
          </a:bodyPr>
          <a:lstStyle/>
          <a:p>
            <a:pPr algn="r"/>
            <a:r>
              <a:rPr lang="en-US" sz="1200" baseline="30000" dirty="0"/>
              <a:t>1</a:t>
            </a:r>
            <a:r>
              <a:rPr lang="en-US" sz="1200" dirty="0"/>
              <a:t>Hanifin JM, et al. </a:t>
            </a:r>
            <a:r>
              <a:rPr lang="en-US" sz="1200" i="1" dirty="0"/>
              <a:t>Dermatitis</a:t>
            </a:r>
            <a:r>
              <a:rPr lang="en-US" sz="1200" dirty="0"/>
              <a:t>. 2007</a:t>
            </a:r>
          </a:p>
          <a:p>
            <a:pPr algn="r"/>
            <a:r>
              <a:rPr lang="en-US" sz="1200" baseline="30000" dirty="0"/>
              <a:t>2</a:t>
            </a:r>
            <a:r>
              <a:rPr lang="en-US" sz="1200" dirty="0"/>
              <a:t>AD in America PDF. </a:t>
            </a:r>
            <a:r>
              <a:rPr lang="en-US" sz="1200" dirty="0">
                <a:hlinkClick r:id="rId3">
                  <a:extLst>
                    <a:ext uri="{A12FA001-AC4F-418D-AE19-62706E023703}">
                      <ahyp:hlinkClr xmlns:ahyp="http://schemas.microsoft.com/office/drawing/2018/hyperlinkcolor" val="tx"/>
                    </a:ext>
                  </a:extLst>
                </a:hlinkClick>
              </a:rPr>
              <a:t>www.aafa.org</a:t>
            </a:r>
            <a:endParaRPr lang="en-US" sz="1200" dirty="0"/>
          </a:p>
          <a:p>
            <a:pPr algn="r"/>
            <a:r>
              <a:rPr lang="en-US" sz="1200" baseline="30000" dirty="0"/>
              <a:t>3</a:t>
            </a:r>
            <a:r>
              <a:rPr lang="en-US" sz="1200" dirty="0"/>
              <a:t>Boguniewicz M, et al. </a:t>
            </a:r>
            <a:r>
              <a:rPr lang="en-US" sz="1200" i="1" dirty="0"/>
              <a:t>Ann Allergy Asthma Immunol</a:t>
            </a:r>
            <a:r>
              <a:rPr lang="en-US" sz="1200" dirty="0"/>
              <a:t>. 2018</a:t>
            </a:r>
          </a:p>
          <a:p>
            <a:pPr algn="r"/>
            <a:r>
              <a:rPr lang="en-US" sz="1200" baseline="30000" dirty="0"/>
              <a:t>4</a:t>
            </a:r>
            <a:r>
              <a:rPr lang="en-US" sz="1200" dirty="0"/>
              <a:t>Wei W, et al. </a:t>
            </a:r>
            <a:r>
              <a:rPr lang="en-US" sz="1200" i="1" dirty="0"/>
              <a:t>J Dermatol</a:t>
            </a:r>
            <a:r>
              <a:rPr lang="en-US" sz="1200" dirty="0"/>
              <a:t>. 2018 </a:t>
            </a:r>
          </a:p>
        </p:txBody>
      </p:sp>
      <p:sp>
        <p:nvSpPr>
          <p:cNvPr id="6" name="TextBox 5">
            <a:extLst>
              <a:ext uri="{FF2B5EF4-FFF2-40B4-BE49-F238E27FC236}">
                <a16:creationId xmlns:a16="http://schemas.microsoft.com/office/drawing/2014/main" id="{E54EACF1-04C9-492F-9B68-F144ED724932}"/>
              </a:ext>
            </a:extLst>
          </p:cNvPr>
          <p:cNvSpPr txBox="1"/>
          <p:nvPr/>
        </p:nvSpPr>
        <p:spPr>
          <a:xfrm>
            <a:off x="658135" y="6364115"/>
            <a:ext cx="7133315" cy="307777"/>
          </a:xfrm>
          <a:prstGeom prst="rect">
            <a:avLst/>
          </a:prstGeom>
          <a:noFill/>
        </p:spPr>
        <p:txBody>
          <a:bodyPr wrap="square" rtlCol="0" anchor="b">
            <a:spAutoFit/>
          </a:bodyPr>
          <a:lstStyle/>
          <a:p>
            <a:r>
              <a:rPr lang="en-US" sz="1400" baseline="30000" dirty="0" err="1"/>
              <a:t>MoA</a:t>
            </a:r>
            <a:r>
              <a:rPr lang="en-US" sz="1400" baseline="30000" dirty="0"/>
              <a:t> – mechanism of action, </a:t>
            </a:r>
            <a:r>
              <a:rPr lang="en-US" sz="1400" baseline="30000" dirty="0" err="1"/>
              <a:t>RoA</a:t>
            </a:r>
            <a:r>
              <a:rPr lang="en-US" sz="1400" baseline="30000" dirty="0"/>
              <a:t> – route of administration, Analog–comparator with overlapping indication + mechanism of action </a:t>
            </a:r>
            <a:endParaRPr lang="en-US" sz="1400" dirty="0"/>
          </a:p>
        </p:txBody>
      </p:sp>
      <p:cxnSp>
        <p:nvCxnSpPr>
          <p:cNvPr id="8" name="Straight Connector 7">
            <a:extLst>
              <a:ext uri="{FF2B5EF4-FFF2-40B4-BE49-F238E27FC236}">
                <a16:creationId xmlns:a16="http://schemas.microsoft.com/office/drawing/2014/main" id="{6F581637-EABC-41BD-B238-A6CC2ADF3692}"/>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63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E47-1550-428F-8737-9E4B813921DB}"/>
              </a:ext>
            </a:extLst>
          </p:cNvPr>
          <p:cNvSpPr>
            <a:spLocks noGrp="1"/>
          </p:cNvSpPr>
          <p:nvPr>
            <p:ph type="title"/>
          </p:nvPr>
        </p:nvSpPr>
        <p:spPr/>
        <p:txBody>
          <a:bodyPr>
            <a:noAutofit/>
          </a:bodyPr>
          <a:lstStyle/>
          <a:p>
            <a:r>
              <a:rPr lang="en-US" sz="2800" dirty="0"/>
              <a:t>Conclusion</a:t>
            </a:r>
          </a:p>
        </p:txBody>
      </p:sp>
      <p:grpSp>
        <p:nvGrpSpPr>
          <p:cNvPr id="4" name="Group 3">
            <a:extLst>
              <a:ext uri="{FF2B5EF4-FFF2-40B4-BE49-F238E27FC236}">
                <a16:creationId xmlns:a16="http://schemas.microsoft.com/office/drawing/2014/main" id="{C53DFC34-4816-47DF-B559-0F6B2DB51640}"/>
              </a:ext>
            </a:extLst>
          </p:cNvPr>
          <p:cNvGrpSpPr/>
          <p:nvPr/>
        </p:nvGrpSpPr>
        <p:grpSpPr>
          <a:xfrm>
            <a:off x="194817" y="1294951"/>
            <a:ext cx="11802366" cy="4788857"/>
            <a:chOff x="206610" y="1297464"/>
            <a:chExt cx="8084091" cy="2973503"/>
          </a:xfrm>
          <a:solidFill>
            <a:srgbClr val="00B0F0">
              <a:alpha val="18039"/>
            </a:srgbClr>
          </a:solidFill>
        </p:grpSpPr>
        <p:sp>
          <p:nvSpPr>
            <p:cNvPr id="5" name="Rectangle: Rounded Corners 4">
              <a:extLst>
                <a:ext uri="{FF2B5EF4-FFF2-40B4-BE49-F238E27FC236}">
                  <a16:creationId xmlns:a16="http://schemas.microsoft.com/office/drawing/2014/main" id="{50790CB5-DD55-4B13-8A09-7649A3DBEC51}"/>
                </a:ext>
              </a:extLst>
            </p:cNvPr>
            <p:cNvSpPr/>
            <p:nvPr/>
          </p:nvSpPr>
          <p:spPr>
            <a:xfrm>
              <a:off x="4349910" y="2889272"/>
              <a:ext cx="3940791" cy="1381695"/>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31520"/>
              <a:r>
                <a:rPr lang="en-US" b="1" dirty="0"/>
                <a:t>Next steps</a:t>
              </a:r>
            </a:p>
            <a:p>
              <a:pPr marL="914400" indent="-182880">
                <a:buFont typeface="Arial" panose="020B0604020202020204" pitchFamily="34" charset="0"/>
                <a:buChar char="•"/>
              </a:pPr>
              <a:r>
                <a:rPr lang="en-US" dirty="0"/>
                <a:t>Determine optimal pricing with quantitative market research</a:t>
              </a:r>
            </a:p>
            <a:p>
              <a:pPr marL="914400" indent="-182880">
                <a:buFont typeface="Arial" panose="020B0604020202020204" pitchFamily="34" charset="0"/>
                <a:buChar char="•"/>
              </a:pPr>
              <a:r>
                <a:rPr lang="en-US" dirty="0"/>
                <a:t>Research global market opportunities</a:t>
              </a:r>
            </a:p>
            <a:p>
              <a:pPr marL="914400" indent="-182880">
                <a:buFont typeface="Arial" panose="020B0604020202020204" pitchFamily="34" charset="0"/>
                <a:buChar char="•"/>
              </a:pPr>
              <a:r>
                <a:rPr lang="en-US" dirty="0"/>
                <a:t>Consider finding a partner with a global immunology commercial team </a:t>
              </a:r>
            </a:p>
          </p:txBody>
        </p:sp>
        <p:sp>
          <p:nvSpPr>
            <p:cNvPr id="6" name="Rectangle: Rounded Corners 5">
              <a:extLst>
                <a:ext uri="{FF2B5EF4-FFF2-40B4-BE49-F238E27FC236}">
                  <a16:creationId xmlns:a16="http://schemas.microsoft.com/office/drawing/2014/main" id="{D38ED74D-0042-465A-8ED5-40279A4C1B76}"/>
                </a:ext>
              </a:extLst>
            </p:cNvPr>
            <p:cNvSpPr/>
            <p:nvPr/>
          </p:nvSpPr>
          <p:spPr>
            <a:xfrm>
              <a:off x="206610" y="2889271"/>
              <a:ext cx="3940791" cy="1381695"/>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31520"/>
              <a:r>
                <a:rPr lang="en-US" b="1" dirty="0"/>
                <a:t>Risks</a:t>
              </a:r>
            </a:p>
            <a:p>
              <a:pPr marL="914400" indent="-182880">
                <a:buFont typeface="Arial" panose="020B0604020202020204" pitchFamily="34" charset="0"/>
                <a:buChar char="•"/>
              </a:pPr>
              <a:r>
                <a:rPr lang="en-US" dirty="0"/>
                <a:t>No discernible market advantage over analogs, so market share capture is not guaranteed</a:t>
              </a:r>
            </a:p>
            <a:p>
              <a:pPr marL="914400" indent="-182880">
                <a:buFont typeface="Arial" panose="020B0604020202020204" pitchFamily="34" charset="0"/>
                <a:buChar char="•"/>
              </a:pPr>
              <a:r>
                <a:rPr lang="en-US" dirty="0"/>
                <a:t>Potentially less workforce synergy when pursuing AD indication for TNT-002 instead of TNT-013</a:t>
              </a:r>
            </a:p>
            <a:p>
              <a:pPr marL="914400" indent="-182880">
                <a:buFont typeface="Arial" panose="020B0604020202020204" pitchFamily="34" charset="0"/>
                <a:buChar char="•"/>
              </a:pPr>
              <a:r>
                <a:rPr lang="en-US" dirty="0"/>
                <a:t>No commercial roadmap as of yet for medicines in this class in AD</a:t>
              </a:r>
            </a:p>
            <a:p>
              <a:pPr marL="731520"/>
              <a:r>
                <a:rPr lang="en-US" dirty="0"/>
                <a:t> </a:t>
              </a:r>
            </a:p>
          </p:txBody>
        </p:sp>
        <p:sp>
          <p:nvSpPr>
            <p:cNvPr id="7" name="Rectangle: Rounded Corners 6">
              <a:extLst>
                <a:ext uri="{FF2B5EF4-FFF2-40B4-BE49-F238E27FC236}">
                  <a16:creationId xmlns:a16="http://schemas.microsoft.com/office/drawing/2014/main" id="{1D172B4B-E6D0-411B-B2F9-CAF61C3C067E}"/>
                </a:ext>
              </a:extLst>
            </p:cNvPr>
            <p:cNvSpPr/>
            <p:nvPr/>
          </p:nvSpPr>
          <p:spPr>
            <a:xfrm>
              <a:off x="219603" y="1297465"/>
              <a:ext cx="3940791" cy="1381695"/>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31520"/>
              <a:r>
                <a:rPr lang="en-US" sz="2400" b="1" dirty="0"/>
                <a:t>Recommendation:</a:t>
              </a:r>
            </a:p>
            <a:p>
              <a:pPr marL="731520"/>
              <a:r>
                <a:rPr lang="en-US" sz="2400" dirty="0"/>
                <a:t>TNT Bio should focus on TNT-002 for its strategic expansion into atopic dermatitis</a:t>
              </a:r>
            </a:p>
          </p:txBody>
        </p:sp>
        <p:sp>
          <p:nvSpPr>
            <p:cNvPr id="8" name="Rectangle: Rounded Corners 7">
              <a:extLst>
                <a:ext uri="{FF2B5EF4-FFF2-40B4-BE49-F238E27FC236}">
                  <a16:creationId xmlns:a16="http://schemas.microsoft.com/office/drawing/2014/main" id="{A0FC9361-95C5-4447-A669-82FFE960F48E}"/>
                </a:ext>
              </a:extLst>
            </p:cNvPr>
            <p:cNvSpPr/>
            <p:nvPr/>
          </p:nvSpPr>
          <p:spPr>
            <a:xfrm>
              <a:off x="4349909" y="1297464"/>
              <a:ext cx="3940791" cy="1381695"/>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31520"/>
              <a:r>
                <a:rPr lang="en-US" b="1" dirty="0"/>
                <a:t>Rationale</a:t>
              </a:r>
            </a:p>
            <a:p>
              <a:pPr marL="914400" indent="-182880">
                <a:buFont typeface="Arial" panose="020B0604020202020204" pitchFamily="34" charset="0"/>
                <a:buChar char="•"/>
              </a:pPr>
              <a:r>
                <a:rPr lang="en-US" dirty="0"/>
                <a:t>TNT-002 has a more favorable competitive landscape</a:t>
              </a:r>
            </a:p>
            <a:p>
              <a:pPr marL="914400" indent="-182880">
                <a:buFont typeface="Arial" panose="020B0604020202020204" pitchFamily="34" charset="0"/>
                <a:buChar char="•"/>
              </a:pPr>
              <a:r>
                <a:rPr lang="en-US" dirty="0"/>
                <a:t>TNT-002 has a potential blockbuster market opportunity</a:t>
              </a:r>
            </a:p>
            <a:p>
              <a:pPr marL="914400" indent="-182880">
                <a:buFont typeface="Arial" panose="020B0604020202020204" pitchFamily="34" charset="0"/>
                <a:buChar char="•"/>
              </a:pPr>
              <a:r>
                <a:rPr lang="en-US" dirty="0"/>
                <a:t>TNT-002 has a novel mechanism of action that brings more value to stakeholders</a:t>
              </a:r>
            </a:p>
            <a:p>
              <a:pPr marL="914400" indent="-182880">
                <a:buFont typeface="Arial" panose="020B0604020202020204" pitchFamily="34" charset="0"/>
                <a:buChar char="•"/>
              </a:pPr>
              <a:endParaRPr lang="en-US" dirty="0"/>
            </a:p>
          </p:txBody>
        </p:sp>
      </p:grpSp>
      <p:pic>
        <p:nvPicPr>
          <p:cNvPr id="9" name="Graphic 8" descr="Playbook">
            <a:extLst>
              <a:ext uri="{FF2B5EF4-FFF2-40B4-BE49-F238E27FC236}">
                <a16:creationId xmlns:a16="http://schemas.microsoft.com/office/drawing/2014/main" id="{77B7440B-EF0D-4DEB-A4FD-B283774E90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817" y="3858572"/>
            <a:ext cx="914400" cy="914400"/>
          </a:xfrm>
          <a:prstGeom prst="rect">
            <a:avLst/>
          </a:prstGeom>
        </p:spPr>
      </p:pic>
      <p:pic>
        <p:nvPicPr>
          <p:cNvPr id="11" name="Graphic 10" descr="Bullseye">
            <a:extLst>
              <a:ext uri="{FF2B5EF4-FFF2-40B4-BE49-F238E27FC236}">
                <a16:creationId xmlns:a16="http://schemas.microsoft.com/office/drawing/2014/main" id="{EE44F871-27C3-4787-86CC-B01F3317FF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786" y="1316193"/>
            <a:ext cx="914400" cy="914400"/>
          </a:xfrm>
          <a:prstGeom prst="rect">
            <a:avLst/>
          </a:prstGeom>
        </p:spPr>
      </p:pic>
      <p:pic>
        <p:nvPicPr>
          <p:cNvPr id="13" name="Graphic 12" descr="Bar graph with upward trend">
            <a:extLst>
              <a:ext uri="{FF2B5EF4-FFF2-40B4-BE49-F238E27FC236}">
                <a16:creationId xmlns:a16="http://schemas.microsoft.com/office/drawing/2014/main" id="{D99BFE07-AB8D-4622-A245-ACA42F8D8F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3825" y="3858572"/>
            <a:ext cx="914400" cy="914400"/>
          </a:xfrm>
          <a:prstGeom prst="rect">
            <a:avLst/>
          </a:prstGeom>
        </p:spPr>
      </p:pic>
      <p:pic>
        <p:nvPicPr>
          <p:cNvPr id="15" name="Graphic 14" descr="Flowchart">
            <a:extLst>
              <a:ext uri="{FF2B5EF4-FFF2-40B4-BE49-F238E27FC236}">
                <a16:creationId xmlns:a16="http://schemas.microsoft.com/office/drawing/2014/main" id="{B11BAE3A-876C-41E6-87B9-FBC60679C2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24859" y="1294951"/>
            <a:ext cx="914400" cy="914400"/>
          </a:xfrm>
          <a:prstGeom prst="rect">
            <a:avLst/>
          </a:prstGeom>
        </p:spPr>
      </p:pic>
      <p:sp>
        <p:nvSpPr>
          <p:cNvPr id="16" name="Rectangle 15">
            <a:extLst>
              <a:ext uri="{FF2B5EF4-FFF2-40B4-BE49-F238E27FC236}">
                <a16:creationId xmlns:a16="http://schemas.microsoft.com/office/drawing/2014/main" id="{68AF4333-4C00-493D-818C-C24012C789D3}"/>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V</a:t>
            </a:r>
          </a:p>
        </p:txBody>
      </p:sp>
      <p:cxnSp>
        <p:nvCxnSpPr>
          <p:cNvPr id="14" name="Straight Connector 13">
            <a:extLst>
              <a:ext uri="{FF2B5EF4-FFF2-40B4-BE49-F238E27FC236}">
                <a16:creationId xmlns:a16="http://schemas.microsoft.com/office/drawing/2014/main" id="{67CABB2E-4FD9-4E2F-8EA5-3F42A225E1DF}"/>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22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CB0ECC-86AE-4157-BD33-FDDB27B5E5E7}"/>
              </a:ext>
            </a:extLst>
          </p:cNvPr>
          <p:cNvSpPr/>
          <p:nvPr/>
        </p:nvSpPr>
        <p:spPr>
          <a:xfrm>
            <a:off x="2547142" y="4280326"/>
            <a:ext cx="1297354" cy="1297354"/>
          </a:xfrm>
          <a:prstGeom prst="rect">
            <a:avLst/>
          </a:prstGeom>
          <a:solidFill>
            <a:srgbClr val="00B0F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769DF-E1EB-44D0-A59D-7C973CC522AB}"/>
              </a:ext>
            </a:extLst>
          </p:cNvPr>
          <p:cNvSpPr>
            <a:spLocks noGrp="1"/>
          </p:cNvSpPr>
          <p:nvPr>
            <p:ph type="ctrTitle"/>
          </p:nvPr>
        </p:nvSpPr>
        <p:spPr>
          <a:xfrm>
            <a:off x="0" y="2223390"/>
            <a:ext cx="12191999" cy="964842"/>
          </a:xfrm>
        </p:spPr>
        <p:txBody>
          <a:bodyPr anchor="ctr"/>
          <a:lstStyle/>
          <a:p>
            <a:pPr algn="ctr"/>
            <a:r>
              <a:rPr lang="en-US" cap="none" dirty="0">
                <a:solidFill>
                  <a:schemeClr val="tx2">
                    <a:lumMod val="95000"/>
                  </a:schemeClr>
                </a:solidFill>
              </a:rPr>
              <a:t>UNC/Duke Case Competition 2020</a:t>
            </a:r>
          </a:p>
        </p:txBody>
      </p:sp>
      <p:grpSp>
        <p:nvGrpSpPr>
          <p:cNvPr id="9" name="Group 8">
            <a:extLst>
              <a:ext uri="{FF2B5EF4-FFF2-40B4-BE49-F238E27FC236}">
                <a16:creationId xmlns:a16="http://schemas.microsoft.com/office/drawing/2014/main" id="{FC230EAB-34D7-48FC-BBF1-280FE3CCF93C}"/>
              </a:ext>
            </a:extLst>
          </p:cNvPr>
          <p:cNvGrpSpPr/>
          <p:nvPr/>
        </p:nvGrpSpPr>
        <p:grpSpPr>
          <a:xfrm>
            <a:off x="8741482" y="3925063"/>
            <a:ext cx="3383042" cy="2377234"/>
            <a:chOff x="8804005" y="3909432"/>
            <a:chExt cx="3383042" cy="2377234"/>
          </a:xfrm>
        </p:grpSpPr>
        <p:pic>
          <p:nvPicPr>
            <p:cNvPr id="11" name="Picture 10">
              <a:extLst>
                <a:ext uri="{FF2B5EF4-FFF2-40B4-BE49-F238E27FC236}">
                  <a16:creationId xmlns:a16="http://schemas.microsoft.com/office/drawing/2014/main" id="{A58964F3-46C6-4CEA-8C47-0D469F6A8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315" y="3909432"/>
              <a:ext cx="2954366" cy="2377234"/>
            </a:xfrm>
            <a:prstGeom prst="rect">
              <a:avLst/>
            </a:prstGeom>
          </p:spPr>
        </p:pic>
        <p:sp>
          <p:nvSpPr>
            <p:cNvPr id="12" name="TextBox 11">
              <a:extLst>
                <a:ext uri="{FF2B5EF4-FFF2-40B4-BE49-F238E27FC236}">
                  <a16:creationId xmlns:a16="http://schemas.microsoft.com/office/drawing/2014/main" id="{F0EDEE8B-0381-403B-9E41-C12AA3409322}"/>
                </a:ext>
              </a:extLst>
            </p:cNvPr>
            <p:cNvSpPr txBox="1"/>
            <p:nvPr/>
          </p:nvSpPr>
          <p:spPr>
            <a:xfrm>
              <a:off x="8804005" y="5897199"/>
              <a:ext cx="3383042" cy="307777"/>
            </a:xfrm>
            <a:prstGeom prst="rect">
              <a:avLst/>
            </a:prstGeom>
            <a:noFill/>
          </p:spPr>
          <p:txBody>
            <a:bodyPr wrap="none" rtlCol="0">
              <a:spAutoFit/>
            </a:bodyPr>
            <a:lstStyle/>
            <a:p>
              <a:r>
                <a:rPr lang="en-US" sz="1400" i="1" dirty="0">
                  <a:solidFill>
                    <a:schemeClr val="tx2">
                      <a:lumMod val="95000"/>
                    </a:schemeClr>
                  </a:solidFill>
                </a:rPr>
                <a:t>Blasting away the toughest immune conditions </a:t>
              </a:r>
            </a:p>
          </p:txBody>
        </p:sp>
      </p:grpSp>
      <p:sp>
        <p:nvSpPr>
          <p:cNvPr id="6" name="Subtitle 2">
            <a:extLst>
              <a:ext uri="{FF2B5EF4-FFF2-40B4-BE49-F238E27FC236}">
                <a16:creationId xmlns:a16="http://schemas.microsoft.com/office/drawing/2014/main" id="{456B1ACB-C8CE-4DD5-8E98-905B15B4B754}"/>
              </a:ext>
            </a:extLst>
          </p:cNvPr>
          <p:cNvSpPr txBox="1">
            <a:spLocks/>
          </p:cNvSpPr>
          <p:nvPr/>
        </p:nvSpPr>
        <p:spPr>
          <a:xfrm>
            <a:off x="2083906" y="5734903"/>
            <a:ext cx="2231556" cy="56397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en-US" sz="1400" cap="none" dirty="0">
                <a:solidFill>
                  <a:schemeClr val="tx2">
                    <a:lumMod val="95000"/>
                  </a:schemeClr>
                </a:solidFill>
                <a:cs typeface="Arial" panose="020B0604020202020204" pitchFamily="34" charset="0"/>
              </a:rPr>
              <a:t>Erin Burgunder Scholz</a:t>
            </a:r>
            <a:br>
              <a:rPr lang="en-US" sz="1400" cap="none" dirty="0">
                <a:solidFill>
                  <a:schemeClr val="tx2">
                    <a:lumMod val="95000"/>
                  </a:schemeClr>
                </a:solidFill>
                <a:cs typeface="Arial" panose="020B0604020202020204" pitchFamily="34" charset="0"/>
              </a:rPr>
            </a:br>
            <a:r>
              <a:rPr lang="en-US" sz="1400" cap="none" dirty="0">
                <a:solidFill>
                  <a:schemeClr val="tx2">
                    <a:lumMod val="95000"/>
                  </a:schemeClr>
                </a:solidFill>
                <a:cs typeface="Arial" panose="020B0604020202020204" pitchFamily="34" charset="0"/>
              </a:rPr>
              <a:t>Ph.D. Candidate</a:t>
            </a:r>
          </a:p>
          <a:p>
            <a:pPr algn="ctr">
              <a:spcBef>
                <a:spcPts val="0"/>
              </a:spcBef>
            </a:pPr>
            <a:r>
              <a:rPr lang="en-US" sz="1400" cap="none" dirty="0">
                <a:solidFill>
                  <a:schemeClr val="tx2">
                    <a:lumMod val="95000"/>
                  </a:schemeClr>
                </a:solidFill>
                <a:cs typeface="Arial" panose="020B0604020202020204" pitchFamily="34" charset="0"/>
              </a:rPr>
              <a:t>eburg007@email.unc.edu</a:t>
            </a:r>
          </a:p>
          <a:p>
            <a:pPr algn="ctr">
              <a:spcBef>
                <a:spcPts val="0"/>
              </a:spcBef>
            </a:pPr>
            <a:endParaRPr lang="en-US" sz="1400" cap="none" dirty="0">
              <a:solidFill>
                <a:schemeClr val="tx2">
                  <a:lumMod val="95000"/>
                </a:schemeClr>
              </a:solidFill>
              <a:latin typeface="+mj-lt"/>
              <a:cs typeface="Arial" panose="020B0604020202020204" pitchFamily="34" charset="0"/>
            </a:endParaRPr>
          </a:p>
        </p:txBody>
      </p:sp>
      <p:sp>
        <p:nvSpPr>
          <p:cNvPr id="8" name="Subtitle 2">
            <a:extLst>
              <a:ext uri="{FF2B5EF4-FFF2-40B4-BE49-F238E27FC236}">
                <a16:creationId xmlns:a16="http://schemas.microsoft.com/office/drawing/2014/main" id="{954A61FA-3A33-42DF-8D5C-086A4A0EE004}"/>
              </a:ext>
            </a:extLst>
          </p:cNvPr>
          <p:cNvSpPr txBox="1">
            <a:spLocks/>
          </p:cNvSpPr>
          <p:nvPr/>
        </p:nvSpPr>
        <p:spPr>
          <a:xfrm>
            <a:off x="6176828" y="5738323"/>
            <a:ext cx="2116599" cy="682382"/>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en-US" sz="1400" cap="none" dirty="0">
                <a:solidFill>
                  <a:schemeClr val="tx2">
                    <a:lumMod val="95000"/>
                  </a:schemeClr>
                </a:solidFill>
                <a:latin typeface="+mj-lt"/>
                <a:cs typeface="Arial" panose="020B0604020202020204" pitchFamily="34" charset="0"/>
              </a:rPr>
              <a:t>Andrew Stenger</a:t>
            </a:r>
          </a:p>
          <a:p>
            <a:pPr algn="ctr">
              <a:spcBef>
                <a:spcPts val="0"/>
              </a:spcBef>
            </a:pPr>
            <a:r>
              <a:rPr lang="en-US" sz="1400" cap="none" dirty="0">
                <a:solidFill>
                  <a:schemeClr val="tx2">
                    <a:lumMod val="95000"/>
                  </a:schemeClr>
                </a:solidFill>
                <a:latin typeface="+mj-lt"/>
                <a:cs typeface="Arial" panose="020B0604020202020204" pitchFamily="34" charset="0"/>
              </a:rPr>
              <a:t>Pharm.D. Candidate</a:t>
            </a:r>
          </a:p>
          <a:p>
            <a:pPr algn="ctr">
              <a:spcBef>
                <a:spcPts val="0"/>
              </a:spcBef>
            </a:pPr>
            <a:r>
              <a:rPr lang="en-US" sz="1400" cap="none" dirty="0">
                <a:solidFill>
                  <a:schemeClr val="tx2">
                    <a:lumMod val="95000"/>
                  </a:schemeClr>
                </a:solidFill>
                <a:cs typeface="Arial" panose="020B0604020202020204" pitchFamily="34" charset="0"/>
              </a:rPr>
              <a:t>andrew_stenger@unc.edu</a:t>
            </a:r>
          </a:p>
          <a:p>
            <a:pPr algn="ctr">
              <a:spcBef>
                <a:spcPts val="0"/>
              </a:spcBef>
            </a:pPr>
            <a:endParaRPr lang="en-US" sz="1400" cap="none" dirty="0">
              <a:solidFill>
                <a:schemeClr val="tx2">
                  <a:lumMod val="95000"/>
                </a:schemeClr>
              </a:solidFill>
              <a:latin typeface="+mj-lt"/>
              <a:cs typeface="Arial" panose="020B0604020202020204" pitchFamily="34" charset="0"/>
            </a:endParaRPr>
          </a:p>
        </p:txBody>
      </p:sp>
      <p:sp>
        <p:nvSpPr>
          <p:cNvPr id="5" name="Rectangle 4">
            <a:extLst>
              <a:ext uri="{FF2B5EF4-FFF2-40B4-BE49-F238E27FC236}">
                <a16:creationId xmlns:a16="http://schemas.microsoft.com/office/drawing/2014/main" id="{DB2C0C09-EEBD-4999-B6F8-7376E8781FB7}"/>
              </a:ext>
            </a:extLst>
          </p:cNvPr>
          <p:cNvSpPr/>
          <p:nvPr/>
        </p:nvSpPr>
        <p:spPr>
          <a:xfrm>
            <a:off x="524632" y="4280326"/>
            <a:ext cx="1297354" cy="1297354"/>
          </a:xfrm>
          <a:prstGeom prst="rect">
            <a:avLst/>
          </a:prstGeom>
          <a:solidFill>
            <a:srgbClr val="00B0F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B273BC-87ED-4D5B-8CDF-E49BAA744073}"/>
              </a:ext>
            </a:extLst>
          </p:cNvPr>
          <p:cNvSpPr/>
          <p:nvPr/>
        </p:nvSpPr>
        <p:spPr>
          <a:xfrm>
            <a:off x="4569652" y="4280326"/>
            <a:ext cx="1297354" cy="1297354"/>
          </a:xfrm>
          <a:prstGeom prst="rect">
            <a:avLst/>
          </a:prstGeom>
          <a:solidFill>
            <a:srgbClr val="00B0F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E0F133-A8BF-4C2A-8FB6-AFEAD899C2CF}"/>
              </a:ext>
            </a:extLst>
          </p:cNvPr>
          <p:cNvSpPr/>
          <p:nvPr/>
        </p:nvSpPr>
        <p:spPr>
          <a:xfrm>
            <a:off x="6592163" y="4280326"/>
            <a:ext cx="1297354" cy="1297354"/>
          </a:xfrm>
          <a:prstGeom prst="rect">
            <a:avLst/>
          </a:prstGeom>
          <a:solidFill>
            <a:srgbClr val="00B0F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Add">
            <a:extLst>
              <a:ext uri="{FF2B5EF4-FFF2-40B4-BE49-F238E27FC236}">
                <a16:creationId xmlns:a16="http://schemas.microsoft.com/office/drawing/2014/main" id="{A89FCCCC-7034-469B-8D64-62C4B8614C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6310" y="4336652"/>
            <a:ext cx="1196396" cy="1196396"/>
          </a:xfrm>
          <a:prstGeom prst="rect">
            <a:avLst/>
          </a:prstGeom>
        </p:spPr>
      </p:pic>
      <p:pic>
        <p:nvPicPr>
          <p:cNvPr id="17" name="Picture 16">
            <a:extLst>
              <a:ext uri="{FF2B5EF4-FFF2-40B4-BE49-F238E27FC236}">
                <a16:creationId xmlns:a16="http://schemas.microsoft.com/office/drawing/2014/main" id="{6AAFE28B-A393-48D5-AEBA-9E0D47871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669" y="4276906"/>
            <a:ext cx="1307592" cy="1307592"/>
          </a:xfrm>
          <a:prstGeom prst="rect">
            <a:avLst/>
          </a:prstGeom>
        </p:spPr>
      </p:pic>
      <p:pic>
        <p:nvPicPr>
          <p:cNvPr id="18" name="Picture 17">
            <a:extLst>
              <a:ext uri="{FF2B5EF4-FFF2-40B4-BE49-F238E27FC236}">
                <a16:creationId xmlns:a16="http://schemas.microsoft.com/office/drawing/2014/main" id="{4BFC2378-D365-4F7E-AF9D-E7EFC0BAB1A0}"/>
              </a:ext>
            </a:extLst>
          </p:cNvPr>
          <p:cNvPicPr>
            <a:picLocks noChangeAspect="1"/>
          </p:cNvPicPr>
          <p:nvPr/>
        </p:nvPicPr>
        <p:blipFill rotWithShape="1">
          <a:blip r:embed="rId7">
            <a:extLst>
              <a:ext uri="{28A0092B-C50C-407E-A947-70E740481C1C}">
                <a14:useLocalDpi xmlns:a14="http://schemas.microsoft.com/office/drawing/2010/main" val="0"/>
              </a:ext>
            </a:extLst>
          </a:blip>
          <a:srcRect l="10155" t="11291" r="9555" b="36475"/>
          <a:stretch/>
        </p:blipFill>
        <p:spPr>
          <a:xfrm>
            <a:off x="6592163" y="4280326"/>
            <a:ext cx="1339932" cy="1307592"/>
          </a:xfrm>
          <a:prstGeom prst="rect">
            <a:avLst/>
          </a:prstGeom>
        </p:spPr>
      </p:pic>
      <p:pic>
        <p:nvPicPr>
          <p:cNvPr id="10" name="Picture 9">
            <a:extLst>
              <a:ext uri="{FF2B5EF4-FFF2-40B4-BE49-F238E27FC236}">
                <a16:creationId xmlns:a16="http://schemas.microsoft.com/office/drawing/2014/main" id="{C6D7AB8B-ADFC-4E71-8399-5BF16CBF4680}"/>
              </a:ext>
            </a:extLst>
          </p:cNvPr>
          <p:cNvPicPr>
            <a:picLocks noChangeAspect="1"/>
          </p:cNvPicPr>
          <p:nvPr/>
        </p:nvPicPr>
        <p:blipFill rotWithShape="1">
          <a:blip r:embed="rId8"/>
          <a:srcRect l="12367" r="4543" b="17250"/>
          <a:stretch/>
        </p:blipFill>
        <p:spPr>
          <a:xfrm>
            <a:off x="519293" y="4280326"/>
            <a:ext cx="1302691" cy="1297354"/>
          </a:xfrm>
          <a:prstGeom prst="rect">
            <a:avLst/>
          </a:prstGeom>
        </p:spPr>
      </p:pic>
      <p:pic>
        <p:nvPicPr>
          <p:cNvPr id="19" name="Picture 18">
            <a:extLst>
              <a:ext uri="{FF2B5EF4-FFF2-40B4-BE49-F238E27FC236}">
                <a16:creationId xmlns:a16="http://schemas.microsoft.com/office/drawing/2014/main" id="{EF5DD446-F89E-4459-9651-AD90F2086D7D}"/>
              </a:ext>
            </a:extLst>
          </p:cNvPr>
          <p:cNvPicPr>
            <a:picLocks noChangeAspect="1"/>
          </p:cNvPicPr>
          <p:nvPr/>
        </p:nvPicPr>
        <p:blipFill>
          <a:blip r:embed="rId9"/>
          <a:stretch>
            <a:fillRect/>
          </a:stretch>
        </p:blipFill>
        <p:spPr>
          <a:xfrm>
            <a:off x="522498" y="4280326"/>
            <a:ext cx="1297354" cy="1297354"/>
          </a:xfrm>
          <a:prstGeom prst="rect">
            <a:avLst/>
          </a:prstGeom>
        </p:spPr>
      </p:pic>
      <p:sp>
        <p:nvSpPr>
          <p:cNvPr id="20" name="Subtitle 2">
            <a:extLst>
              <a:ext uri="{FF2B5EF4-FFF2-40B4-BE49-F238E27FC236}">
                <a16:creationId xmlns:a16="http://schemas.microsoft.com/office/drawing/2014/main" id="{282497A2-F13B-45B9-A921-26746DF67C79}"/>
              </a:ext>
            </a:extLst>
          </p:cNvPr>
          <p:cNvSpPr txBox="1">
            <a:spLocks/>
          </p:cNvSpPr>
          <p:nvPr/>
        </p:nvSpPr>
        <p:spPr>
          <a:xfrm>
            <a:off x="201286" y="5734903"/>
            <a:ext cx="1939780" cy="59834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en-US" sz="1400" cap="none" dirty="0">
                <a:solidFill>
                  <a:schemeClr val="tx2">
                    <a:lumMod val="95000"/>
                  </a:schemeClr>
                </a:solidFill>
                <a:latin typeface="+mj-lt"/>
                <a:cs typeface="Arial" panose="020B0604020202020204" pitchFamily="34" charset="0"/>
              </a:rPr>
              <a:t>Jefferson Pike Jr.</a:t>
            </a:r>
            <a:br>
              <a:rPr lang="en-US" sz="1400" cap="none" dirty="0">
                <a:solidFill>
                  <a:schemeClr val="tx2">
                    <a:lumMod val="95000"/>
                  </a:schemeClr>
                </a:solidFill>
                <a:latin typeface="+mj-lt"/>
                <a:cs typeface="Arial" panose="020B0604020202020204" pitchFamily="34" charset="0"/>
              </a:rPr>
            </a:br>
            <a:r>
              <a:rPr lang="en-US" sz="1400" cap="none" dirty="0">
                <a:solidFill>
                  <a:schemeClr val="tx2">
                    <a:lumMod val="95000"/>
                  </a:schemeClr>
                </a:solidFill>
                <a:latin typeface="+mj-lt"/>
                <a:cs typeface="Arial" panose="020B0604020202020204" pitchFamily="34" charset="0"/>
              </a:rPr>
              <a:t>Pharm.D. Candidate</a:t>
            </a:r>
          </a:p>
          <a:p>
            <a:pPr algn="ctr">
              <a:spcBef>
                <a:spcPts val="0"/>
              </a:spcBef>
            </a:pPr>
            <a:r>
              <a:rPr lang="en-US" sz="1400" cap="none" dirty="0">
                <a:solidFill>
                  <a:schemeClr val="tx2">
                    <a:lumMod val="95000"/>
                  </a:schemeClr>
                </a:solidFill>
                <a:cs typeface="Arial" panose="020B0604020202020204" pitchFamily="34" charset="0"/>
              </a:rPr>
              <a:t>jefferson_pike@unc.edu</a:t>
            </a:r>
          </a:p>
          <a:p>
            <a:pPr algn="ctr">
              <a:spcBef>
                <a:spcPts val="0"/>
              </a:spcBef>
            </a:pPr>
            <a:endParaRPr lang="en-US" sz="1400" cap="none" dirty="0">
              <a:solidFill>
                <a:schemeClr val="tx2">
                  <a:lumMod val="95000"/>
                </a:schemeClr>
              </a:solidFill>
              <a:latin typeface="+mj-lt"/>
              <a:cs typeface="Arial" panose="020B0604020202020204" pitchFamily="34" charset="0"/>
            </a:endParaRPr>
          </a:p>
          <a:p>
            <a:pPr algn="ctr">
              <a:spcBef>
                <a:spcPts val="0"/>
              </a:spcBef>
            </a:pPr>
            <a:endParaRPr lang="en-US" sz="1400" cap="none" dirty="0">
              <a:solidFill>
                <a:schemeClr val="tx2">
                  <a:lumMod val="95000"/>
                </a:schemeClr>
              </a:solidFill>
              <a:latin typeface="+mj-lt"/>
              <a:cs typeface="Arial" panose="020B0604020202020204" pitchFamily="34" charset="0"/>
            </a:endParaRPr>
          </a:p>
        </p:txBody>
      </p:sp>
      <p:sp>
        <p:nvSpPr>
          <p:cNvPr id="21" name="Subtitle 2">
            <a:extLst>
              <a:ext uri="{FF2B5EF4-FFF2-40B4-BE49-F238E27FC236}">
                <a16:creationId xmlns:a16="http://schemas.microsoft.com/office/drawing/2014/main" id="{221C5752-933B-4A52-BE41-00C598E41BC7}"/>
              </a:ext>
            </a:extLst>
          </p:cNvPr>
          <p:cNvSpPr txBox="1">
            <a:spLocks/>
          </p:cNvSpPr>
          <p:nvPr/>
        </p:nvSpPr>
        <p:spPr>
          <a:xfrm>
            <a:off x="4195514" y="5734903"/>
            <a:ext cx="2045630" cy="57309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en-US" sz="1400" cap="none" dirty="0">
                <a:solidFill>
                  <a:schemeClr val="tx2">
                    <a:lumMod val="95000"/>
                  </a:schemeClr>
                </a:solidFill>
                <a:cs typeface="Arial" panose="020B0604020202020204" pitchFamily="34" charset="0"/>
              </a:rPr>
              <a:t>Amy Guisinger</a:t>
            </a:r>
            <a:br>
              <a:rPr lang="en-US" sz="1400" cap="none" dirty="0">
                <a:solidFill>
                  <a:schemeClr val="tx2">
                    <a:lumMod val="95000"/>
                  </a:schemeClr>
                </a:solidFill>
                <a:cs typeface="Arial" panose="020B0604020202020204" pitchFamily="34" charset="0"/>
              </a:rPr>
            </a:br>
            <a:r>
              <a:rPr lang="en-US" sz="1400" cap="none" dirty="0">
                <a:solidFill>
                  <a:schemeClr val="tx2">
                    <a:lumMod val="95000"/>
                  </a:schemeClr>
                </a:solidFill>
                <a:cs typeface="Arial" panose="020B0604020202020204" pitchFamily="34" charset="0"/>
              </a:rPr>
              <a:t>MPH, Pharm.D. Candidate</a:t>
            </a:r>
          </a:p>
          <a:p>
            <a:pPr algn="ctr">
              <a:spcBef>
                <a:spcPts val="0"/>
              </a:spcBef>
            </a:pPr>
            <a:r>
              <a:rPr lang="en-US" sz="1400" cap="none" dirty="0">
                <a:solidFill>
                  <a:schemeClr val="tx2">
                    <a:lumMod val="95000"/>
                  </a:schemeClr>
                </a:solidFill>
                <a:cs typeface="Arial" panose="020B0604020202020204" pitchFamily="34" charset="0"/>
              </a:rPr>
              <a:t>aguising@email.unc.edu </a:t>
            </a:r>
          </a:p>
          <a:p>
            <a:pPr algn="ctr">
              <a:spcBef>
                <a:spcPts val="0"/>
              </a:spcBef>
            </a:pPr>
            <a:r>
              <a:rPr lang="en-US" sz="1400" cap="none" dirty="0">
                <a:solidFill>
                  <a:schemeClr val="tx2">
                    <a:lumMod val="95000"/>
                  </a:schemeClr>
                </a:solidFill>
                <a:cs typeface="Arial" panose="020B0604020202020204" pitchFamily="34" charset="0"/>
              </a:rPr>
              <a:t> </a:t>
            </a:r>
          </a:p>
        </p:txBody>
      </p:sp>
      <p:pic>
        <p:nvPicPr>
          <p:cNvPr id="22" name="Picture 21">
            <a:extLst>
              <a:ext uri="{FF2B5EF4-FFF2-40B4-BE49-F238E27FC236}">
                <a16:creationId xmlns:a16="http://schemas.microsoft.com/office/drawing/2014/main" id="{BE18A9B2-8FAF-43E1-9C48-37EAA38D1441}"/>
              </a:ext>
            </a:extLst>
          </p:cNvPr>
          <p:cNvPicPr>
            <a:picLocks noChangeAspect="1"/>
          </p:cNvPicPr>
          <p:nvPr/>
        </p:nvPicPr>
        <p:blipFill rotWithShape="1">
          <a:blip r:embed="rId8"/>
          <a:srcRect l="12367" r="4543" b="17250"/>
          <a:stretch/>
        </p:blipFill>
        <p:spPr>
          <a:xfrm>
            <a:off x="4564313" y="4280326"/>
            <a:ext cx="1302691" cy="1297354"/>
          </a:xfrm>
          <a:prstGeom prst="rect">
            <a:avLst/>
          </a:prstGeom>
        </p:spPr>
      </p:pic>
    </p:spTree>
    <p:extLst>
      <p:ext uri="{BB962C8B-B14F-4D97-AF65-F5344CB8AC3E}">
        <p14:creationId xmlns:p14="http://schemas.microsoft.com/office/powerpoint/2010/main" val="95648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A3357-48C2-4841-938E-72DF767A10B2}"/>
              </a:ext>
            </a:extLst>
          </p:cNvPr>
          <p:cNvSpPr>
            <a:spLocks noGrp="1"/>
          </p:cNvSpPr>
          <p:nvPr>
            <p:ph type="title"/>
          </p:nvPr>
        </p:nvSpPr>
        <p:spPr/>
        <p:txBody>
          <a:bodyPr>
            <a:normAutofit fontScale="90000"/>
          </a:bodyPr>
          <a:lstStyle/>
          <a:p>
            <a:r>
              <a:rPr lang="en-US" dirty="0"/>
              <a:t>Agenda</a:t>
            </a:r>
          </a:p>
        </p:txBody>
      </p:sp>
      <p:grpSp>
        <p:nvGrpSpPr>
          <p:cNvPr id="37" name="Group 36">
            <a:extLst>
              <a:ext uri="{FF2B5EF4-FFF2-40B4-BE49-F238E27FC236}">
                <a16:creationId xmlns:a16="http://schemas.microsoft.com/office/drawing/2014/main" id="{900C1FF3-6972-4239-A27A-1DE325DBB693}"/>
              </a:ext>
            </a:extLst>
          </p:cNvPr>
          <p:cNvGrpSpPr/>
          <p:nvPr/>
        </p:nvGrpSpPr>
        <p:grpSpPr>
          <a:xfrm>
            <a:off x="960582" y="1800613"/>
            <a:ext cx="7777011" cy="394332"/>
            <a:chOff x="960582" y="1800613"/>
            <a:chExt cx="7777011" cy="394332"/>
          </a:xfrm>
        </p:grpSpPr>
        <p:grpSp>
          <p:nvGrpSpPr>
            <p:cNvPr id="7" name="Group 6">
              <a:extLst>
                <a:ext uri="{FF2B5EF4-FFF2-40B4-BE49-F238E27FC236}">
                  <a16:creationId xmlns:a16="http://schemas.microsoft.com/office/drawing/2014/main" id="{26915115-C15A-43AF-8AC3-6EFD9A27EE05}"/>
                </a:ext>
              </a:extLst>
            </p:cNvPr>
            <p:cNvGrpSpPr/>
            <p:nvPr/>
          </p:nvGrpSpPr>
          <p:grpSpPr>
            <a:xfrm>
              <a:off x="960582" y="1801753"/>
              <a:ext cx="374904" cy="393192"/>
              <a:chOff x="960582" y="1801753"/>
              <a:chExt cx="374904" cy="393192"/>
            </a:xfrm>
            <a:solidFill>
              <a:schemeClr val="tx1"/>
            </a:solidFill>
          </p:grpSpPr>
          <p:sp>
            <p:nvSpPr>
              <p:cNvPr id="4" name="Rectangle 3">
                <a:extLst>
                  <a:ext uri="{FF2B5EF4-FFF2-40B4-BE49-F238E27FC236}">
                    <a16:creationId xmlns:a16="http://schemas.microsoft.com/office/drawing/2014/main" id="{FC26AA8D-80A7-4F9B-92D0-2E981F24D343}"/>
                  </a:ext>
                </a:extLst>
              </p:cNvPr>
              <p:cNvSpPr/>
              <p:nvPr/>
            </p:nvSpPr>
            <p:spPr>
              <a:xfrm>
                <a:off x="960582" y="1810327"/>
                <a:ext cx="374904" cy="374904"/>
              </a:xfrm>
              <a:prstGeom prst="rect">
                <a:avLst/>
              </a:prstGeom>
              <a:grp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a:t>
                </a:r>
              </a:p>
            </p:txBody>
          </p:sp>
          <p:cxnSp>
            <p:nvCxnSpPr>
              <p:cNvPr id="6" name="Straight Connector 5">
                <a:extLst>
                  <a:ext uri="{FF2B5EF4-FFF2-40B4-BE49-F238E27FC236}">
                    <a16:creationId xmlns:a16="http://schemas.microsoft.com/office/drawing/2014/main" id="{312541D5-E24E-4FCA-8530-8606758FB6B6}"/>
                  </a:ext>
                </a:extLst>
              </p:cNvPr>
              <p:cNvCxnSpPr/>
              <p:nvPr/>
            </p:nvCxnSpPr>
            <p:spPr>
              <a:xfrm>
                <a:off x="1335486" y="1801753"/>
                <a:ext cx="0" cy="393192"/>
              </a:xfrm>
              <a:prstGeom prst="line">
                <a:avLst/>
              </a:prstGeom>
              <a:grpFill/>
              <a:ln w="28575">
                <a:solidFill>
                  <a:srgbClr val="00529B"/>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BA653F8-CDCB-4A56-9A2E-856AC4013B7C}"/>
                </a:ext>
              </a:extLst>
            </p:cNvPr>
            <p:cNvSpPr/>
            <p:nvPr/>
          </p:nvSpPr>
          <p:spPr>
            <a:xfrm>
              <a:off x="1409377" y="1800613"/>
              <a:ext cx="7328216" cy="384618"/>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a:r>
                <a:rPr lang="en-US" dirty="0"/>
                <a:t>Executive Summary + Introduction</a:t>
              </a:r>
            </a:p>
          </p:txBody>
        </p:sp>
      </p:grpSp>
      <p:grpSp>
        <p:nvGrpSpPr>
          <p:cNvPr id="36" name="Group 35">
            <a:extLst>
              <a:ext uri="{FF2B5EF4-FFF2-40B4-BE49-F238E27FC236}">
                <a16:creationId xmlns:a16="http://schemas.microsoft.com/office/drawing/2014/main" id="{64184335-61C3-4D8E-A9E5-5A2E56A99B46}"/>
              </a:ext>
            </a:extLst>
          </p:cNvPr>
          <p:cNvGrpSpPr/>
          <p:nvPr/>
        </p:nvGrpSpPr>
        <p:grpSpPr>
          <a:xfrm>
            <a:off x="960582" y="2291388"/>
            <a:ext cx="7777011" cy="394332"/>
            <a:chOff x="960582" y="2285522"/>
            <a:chExt cx="7777011" cy="394332"/>
          </a:xfrm>
        </p:grpSpPr>
        <p:grpSp>
          <p:nvGrpSpPr>
            <p:cNvPr id="12" name="Group 11">
              <a:extLst>
                <a:ext uri="{FF2B5EF4-FFF2-40B4-BE49-F238E27FC236}">
                  <a16:creationId xmlns:a16="http://schemas.microsoft.com/office/drawing/2014/main" id="{A26BB19A-D035-429C-8D2F-028FE390B357}"/>
                </a:ext>
              </a:extLst>
            </p:cNvPr>
            <p:cNvGrpSpPr/>
            <p:nvPr/>
          </p:nvGrpSpPr>
          <p:grpSpPr>
            <a:xfrm>
              <a:off x="960582" y="2286662"/>
              <a:ext cx="374904" cy="393192"/>
              <a:chOff x="960582" y="1801753"/>
              <a:chExt cx="374904" cy="393192"/>
            </a:xfrm>
            <a:solidFill>
              <a:schemeClr val="tx1"/>
            </a:solidFill>
          </p:grpSpPr>
          <p:sp>
            <p:nvSpPr>
              <p:cNvPr id="13" name="Rectangle 12">
                <a:extLst>
                  <a:ext uri="{FF2B5EF4-FFF2-40B4-BE49-F238E27FC236}">
                    <a16:creationId xmlns:a16="http://schemas.microsoft.com/office/drawing/2014/main" id="{3ACC25A3-05A9-44E6-BC8B-F1AE16DCB49B}"/>
                  </a:ext>
                </a:extLst>
              </p:cNvPr>
              <p:cNvSpPr/>
              <p:nvPr/>
            </p:nvSpPr>
            <p:spPr>
              <a:xfrm>
                <a:off x="960582" y="1810327"/>
                <a:ext cx="374904" cy="374904"/>
              </a:xfrm>
              <a:prstGeom prst="rect">
                <a:avLst/>
              </a:prstGeom>
              <a:grp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a:t>
                </a:r>
              </a:p>
            </p:txBody>
          </p:sp>
          <p:cxnSp>
            <p:nvCxnSpPr>
              <p:cNvPr id="14" name="Straight Connector 13">
                <a:extLst>
                  <a:ext uri="{FF2B5EF4-FFF2-40B4-BE49-F238E27FC236}">
                    <a16:creationId xmlns:a16="http://schemas.microsoft.com/office/drawing/2014/main" id="{09DC5A63-1ECF-4DF4-A1D0-EADA1C047605}"/>
                  </a:ext>
                </a:extLst>
              </p:cNvPr>
              <p:cNvCxnSpPr/>
              <p:nvPr/>
            </p:nvCxnSpPr>
            <p:spPr>
              <a:xfrm>
                <a:off x="1335486" y="1801753"/>
                <a:ext cx="0" cy="393192"/>
              </a:xfrm>
              <a:prstGeom prst="line">
                <a:avLst/>
              </a:prstGeom>
              <a:grpFill/>
              <a:ln w="28575">
                <a:solidFill>
                  <a:srgbClr val="00529B"/>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0F78D91B-B4D5-438B-A759-3720BCF3A6D0}"/>
                </a:ext>
              </a:extLst>
            </p:cNvPr>
            <p:cNvSpPr/>
            <p:nvPr/>
          </p:nvSpPr>
          <p:spPr>
            <a:xfrm>
              <a:off x="1409377" y="2285522"/>
              <a:ext cx="7328216" cy="384618"/>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a:r>
                <a:rPr lang="en-US" dirty="0"/>
                <a:t>Competition</a:t>
              </a:r>
            </a:p>
          </p:txBody>
        </p:sp>
      </p:grpSp>
      <p:grpSp>
        <p:nvGrpSpPr>
          <p:cNvPr id="20" name="Group 19">
            <a:extLst>
              <a:ext uri="{FF2B5EF4-FFF2-40B4-BE49-F238E27FC236}">
                <a16:creationId xmlns:a16="http://schemas.microsoft.com/office/drawing/2014/main" id="{75490A8A-A8AF-4A96-9F20-086B251149B3}"/>
              </a:ext>
            </a:extLst>
          </p:cNvPr>
          <p:cNvGrpSpPr/>
          <p:nvPr/>
        </p:nvGrpSpPr>
        <p:grpSpPr>
          <a:xfrm>
            <a:off x="960582" y="2782163"/>
            <a:ext cx="7777011" cy="394332"/>
            <a:chOff x="1112982" y="2437922"/>
            <a:chExt cx="7777011" cy="394332"/>
          </a:xfrm>
        </p:grpSpPr>
        <p:grpSp>
          <p:nvGrpSpPr>
            <p:cNvPr id="16" name="Group 15">
              <a:extLst>
                <a:ext uri="{FF2B5EF4-FFF2-40B4-BE49-F238E27FC236}">
                  <a16:creationId xmlns:a16="http://schemas.microsoft.com/office/drawing/2014/main" id="{211AD7B7-30DE-4CDF-A065-5EA6DA372255}"/>
                </a:ext>
              </a:extLst>
            </p:cNvPr>
            <p:cNvGrpSpPr/>
            <p:nvPr/>
          </p:nvGrpSpPr>
          <p:grpSpPr>
            <a:xfrm>
              <a:off x="1112982" y="2439062"/>
              <a:ext cx="374904" cy="393192"/>
              <a:chOff x="960582" y="1801753"/>
              <a:chExt cx="374904" cy="393192"/>
            </a:xfrm>
            <a:solidFill>
              <a:schemeClr val="tx1"/>
            </a:solidFill>
          </p:grpSpPr>
          <p:sp>
            <p:nvSpPr>
              <p:cNvPr id="17" name="Rectangle 16">
                <a:extLst>
                  <a:ext uri="{FF2B5EF4-FFF2-40B4-BE49-F238E27FC236}">
                    <a16:creationId xmlns:a16="http://schemas.microsoft.com/office/drawing/2014/main" id="{D1E48B7C-E5FC-423A-A22C-A7320CF69C79}"/>
                  </a:ext>
                </a:extLst>
              </p:cNvPr>
              <p:cNvSpPr/>
              <p:nvPr/>
            </p:nvSpPr>
            <p:spPr>
              <a:xfrm>
                <a:off x="960582" y="1810327"/>
                <a:ext cx="374904" cy="374904"/>
              </a:xfrm>
              <a:prstGeom prst="rect">
                <a:avLst/>
              </a:prstGeom>
              <a:grp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II</a:t>
                </a:r>
              </a:p>
            </p:txBody>
          </p:sp>
          <p:cxnSp>
            <p:nvCxnSpPr>
              <p:cNvPr id="18" name="Straight Connector 17">
                <a:extLst>
                  <a:ext uri="{FF2B5EF4-FFF2-40B4-BE49-F238E27FC236}">
                    <a16:creationId xmlns:a16="http://schemas.microsoft.com/office/drawing/2014/main" id="{0A89BFB7-CB6F-4306-AA5D-0B1EDFB580C9}"/>
                  </a:ext>
                </a:extLst>
              </p:cNvPr>
              <p:cNvCxnSpPr/>
              <p:nvPr/>
            </p:nvCxnSpPr>
            <p:spPr>
              <a:xfrm>
                <a:off x="1335486" y="1801753"/>
                <a:ext cx="0" cy="393192"/>
              </a:xfrm>
              <a:prstGeom prst="line">
                <a:avLst/>
              </a:prstGeom>
              <a:grpFill/>
              <a:ln w="28575">
                <a:solidFill>
                  <a:srgbClr val="00529B"/>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911782C8-F84C-44BE-94BC-7C680EA4E046}"/>
                </a:ext>
              </a:extLst>
            </p:cNvPr>
            <p:cNvSpPr/>
            <p:nvPr/>
          </p:nvSpPr>
          <p:spPr>
            <a:xfrm>
              <a:off x="1561777" y="2437922"/>
              <a:ext cx="7328216" cy="384618"/>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a:r>
                <a:rPr lang="en-US" dirty="0"/>
                <a:t>Market size</a:t>
              </a:r>
            </a:p>
          </p:txBody>
        </p:sp>
      </p:grpSp>
      <p:grpSp>
        <p:nvGrpSpPr>
          <p:cNvPr id="21" name="Group 20">
            <a:extLst>
              <a:ext uri="{FF2B5EF4-FFF2-40B4-BE49-F238E27FC236}">
                <a16:creationId xmlns:a16="http://schemas.microsoft.com/office/drawing/2014/main" id="{52C1307B-0AE1-4BD9-B145-471AC7213CC7}"/>
              </a:ext>
            </a:extLst>
          </p:cNvPr>
          <p:cNvGrpSpPr/>
          <p:nvPr/>
        </p:nvGrpSpPr>
        <p:grpSpPr>
          <a:xfrm>
            <a:off x="960582" y="3272938"/>
            <a:ext cx="7777011" cy="394332"/>
            <a:chOff x="1112982" y="2437922"/>
            <a:chExt cx="7777011" cy="394332"/>
          </a:xfrm>
        </p:grpSpPr>
        <p:grpSp>
          <p:nvGrpSpPr>
            <p:cNvPr id="22" name="Group 21">
              <a:extLst>
                <a:ext uri="{FF2B5EF4-FFF2-40B4-BE49-F238E27FC236}">
                  <a16:creationId xmlns:a16="http://schemas.microsoft.com/office/drawing/2014/main" id="{E020FA2E-75C4-49EB-8E2A-51D84976A200}"/>
                </a:ext>
              </a:extLst>
            </p:cNvPr>
            <p:cNvGrpSpPr/>
            <p:nvPr/>
          </p:nvGrpSpPr>
          <p:grpSpPr>
            <a:xfrm>
              <a:off x="1112982" y="2439062"/>
              <a:ext cx="374904" cy="393192"/>
              <a:chOff x="960582" y="1801753"/>
              <a:chExt cx="374904" cy="393192"/>
            </a:xfrm>
            <a:solidFill>
              <a:schemeClr val="tx1"/>
            </a:solidFill>
          </p:grpSpPr>
          <p:sp>
            <p:nvSpPr>
              <p:cNvPr id="24" name="Rectangle 23">
                <a:extLst>
                  <a:ext uri="{FF2B5EF4-FFF2-40B4-BE49-F238E27FC236}">
                    <a16:creationId xmlns:a16="http://schemas.microsoft.com/office/drawing/2014/main" id="{62F67926-4313-4986-AD2C-D774058E01C8}"/>
                  </a:ext>
                </a:extLst>
              </p:cNvPr>
              <p:cNvSpPr/>
              <p:nvPr/>
            </p:nvSpPr>
            <p:spPr>
              <a:xfrm>
                <a:off x="960582" y="1810327"/>
                <a:ext cx="374904" cy="374904"/>
              </a:xfrm>
              <a:prstGeom prst="rect">
                <a:avLst/>
              </a:prstGeom>
              <a:grp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III</a:t>
                </a:r>
              </a:p>
            </p:txBody>
          </p:sp>
          <p:cxnSp>
            <p:nvCxnSpPr>
              <p:cNvPr id="25" name="Straight Connector 24">
                <a:extLst>
                  <a:ext uri="{FF2B5EF4-FFF2-40B4-BE49-F238E27FC236}">
                    <a16:creationId xmlns:a16="http://schemas.microsoft.com/office/drawing/2014/main" id="{78AF2B14-6207-48C3-8F4F-1E67EF1F2CA1}"/>
                  </a:ext>
                </a:extLst>
              </p:cNvPr>
              <p:cNvCxnSpPr/>
              <p:nvPr/>
            </p:nvCxnSpPr>
            <p:spPr>
              <a:xfrm>
                <a:off x="1335486" y="1801753"/>
                <a:ext cx="0" cy="393192"/>
              </a:xfrm>
              <a:prstGeom prst="line">
                <a:avLst/>
              </a:prstGeom>
              <a:grpFill/>
              <a:ln w="28575">
                <a:solidFill>
                  <a:srgbClr val="00529B"/>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9E9C0D67-5EEE-4F73-A0D3-A413F23EEC14}"/>
                </a:ext>
              </a:extLst>
            </p:cNvPr>
            <p:cNvSpPr/>
            <p:nvPr/>
          </p:nvSpPr>
          <p:spPr>
            <a:xfrm>
              <a:off x="1561777" y="2437922"/>
              <a:ext cx="7328216" cy="384618"/>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a:r>
                <a:rPr lang="en-US" dirty="0"/>
                <a:t>Value to stakeholders</a:t>
              </a:r>
            </a:p>
          </p:txBody>
        </p:sp>
      </p:grpSp>
      <p:grpSp>
        <p:nvGrpSpPr>
          <p:cNvPr id="26" name="Group 25">
            <a:extLst>
              <a:ext uri="{FF2B5EF4-FFF2-40B4-BE49-F238E27FC236}">
                <a16:creationId xmlns:a16="http://schemas.microsoft.com/office/drawing/2014/main" id="{DAD64D8B-B8A1-4158-9C51-99EB8A26C949}"/>
              </a:ext>
            </a:extLst>
          </p:cNvPr>
          <p:cNvGrpSpPr/>
          <p:nvPr/>
        </p:nvGrpSpPr>
        <p:grpSpPr>
          <a:xfrm>
            <a:off x="960582" y="3763713"/>
            <a:ext cx="7777011" cy="394332"/>
            <a:chOff x="1112982" y="2437922"/>
            <a:chExt cx="7777011" cy="394332"/>
          </a:xfrm>
        </p:grpSpPr>
        <p:grpSp>
          <p:nvGrpSpPr>
            <p:cNvPr id="27" name="Group 26">
              <a:extLst>
                <a:ext uri="{FF2B5EF4-FFF2-40B4-BE49-F238E27FC236}">
                  <a16:creationId xmlns:a16="http://schemas.microsoft.com/office/drawing/2014/main" id="{EBE9C61E-E9D6-4B7D-9A3B-621EA1BFD1A3}"/>
                </a:ext>
              </a:extLst>
            </p:cNvPr>
            <p:cNvGrpSpPr/>
            <p:nvPr/>
          </p:nvGrpSpPr>
          <p:grpSpPr>
            <a:xfrm>
              <a:off x="1112982" y="2439062"/>
              <a:ext cx="374904" cy="393192"/>
              <a:chOff x="960582" y="1801753"/>
              <a:chExt cx="374904" cy="393192"/>
            </a:xfrm>
            <a:solidFill>
              <a:schemeClr val="tx1"/>
            </a:solidFill>
          </p:grpSpPr>
          <p:sp>
            <p:nvSpPr>
              <p:cNvPr id="29" name="Rectangle 28">
                <a:extLst>
                  <a:ext uri="{FF2B5EF4-FFF2-40B4-BE49-F238E27FC236}">
                    <a16:creationId xmlns:a16="http://schemas.microsoft.com/office/drawing/2014/main" id="{31A48A30-0979-4E7D-8F09-C9D006D0E35F}"/>
                  </a:ext>
                </a:extLst>
              </p:cNvPr>
              <p:cNvSpPr/>
              <p:nvPr/>
            </p:nvSpPr>
            <p:spPr>
              <a:xfrm>
                <a:off x="960582" y="1810327"/>
                <a:ext cx="374904" cy="374904"/>
              </a:xfrm>
              <a:prstGeom prst="rect">
                <a:avLst/>
              </a:prstGeom>
              <a:grp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IV</a:t>
                </a:r>
              </a:p>
            </p:txBody>
          </p:sp>
          <p:cxnSp>
            <p:nvCxnSpPr>
              <p:cNvPr id="30" name="Straight Connector 29">
                <a:extLst>
                  <a:ext uri="{FF2B5EF4-FFF2-40B4-BE49-F238E27FC236}">
                    <a16:creationId xmlns:a16="http://schemas.microsoft.com/office/drawing/2014/main" id="{70796B2D-FE74-495A-8D8D-AE01C92B8B32}"/>
                  </a:ext>
                </a:extLst>
              </p:cNvPr>
              <p:cNvCxnSpPr/>
              <p:nvPr/>
            </p:nvCxnSpPr>
            <p:spPr>
              <a:xfrm>
                <a:off x="1335486" y="1801753"/>
                <a:ext cx="0" cy="393192"/>
              </a:xfrm>
              <a:prstGeom prst="line">
                <a:avLst/>
              </a:prstGeom>
              <a:grpFill/>
              <a:ln w="28575">
                <a:solidFill>
                  <a:srgbClr val="00529B"/>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87E219A9-0206-43E3-9BBA-9791721E8F2D}"/>
                </a:ext>
              </a:extLst>
            </p:cNvPr>
            <p:cNvSpPr/>
            <p:nvPr/>
          </p:nvSpPr>
          <p:spPr>
            <a:xfrm>
              <a:off x="1561777" y="2437922"/>
              <a:ext cx="7328216" cy="384618"/>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a:r>
                <a:rPr lang="en-US" dirty="0"/>
                <a:t>Likelihood of approval</a:t>
              </a:r>
            </a:p>
          </p:txBody>
        </p:sp>
      </p:grpSp>
      <p:grpSp>
        <p:nvGrpSpPr>
          <p:cNvPr id="31" name="Group 30">
            <a:extLst>
              <a:ext uri="{FF2B5EF4-FFF2-40B4-BE49-F238E27FC236}">
                <a16:creationId xmlns:a16="http://schemas.microsoft.com/office/drawing/2014/main" id="{E5FA9E45-35CD-4A07-9580-E1445FB05814}"/>
              </a:ext>
            </a:extLst>
          </p:cNvPr>
          <p:cNvGrpSpPr/>
          <p:nvPr/>
        </p:nvGrpSpPr>
        <p:grpSpPr>
          <a:xfrm>
            <a:off x="960582" y="4254488"/>
            <a:ext cx="7777011" cy="394332"/>
            <a:chOff x="1112982" y="2437922"/>
            <a:chExt cx="7777011" cy="394332"/>
          </a:xfrm>
        </p:grpSpPr>
        <p:grpSp>
          <p:nvGrpSpPr>
            <p:cNvPr id="32" name="Group 31">
              <a:extLst>
                <a:ext uri="{FF2B5EF4-FFF2-40B4-BE49-F238E27FC236}">
                  <a16:creationId xmlns:a16="http://schemas.microsoft.com/office/drawing/2014/main" id="{B89A0235-87A5-4E62-A1DD-F823403AD011}"/>
                </a:ext>
              </a:extLst>
            </p:cNvPr>
            <p:cNvGrpSpPr/>
            <p:nvPr/>
          </p:nvGrpSpPr>
          <p:grpSpPr>
            <a:xfrm>
              <a:off x="1112982" y="2439062"/>
              <a:ext cx="374904" cy="393192"/>
              <a:chOff x="960582" y="1801753"/>
              <a:chExt cx="374904" cy="393192"/>
            </a:xfrm>
            <a:solidFill>
              <a:schemeClr val="tx1"/>
            </a:solidFill>
          </p:grpSpPr>
          <p:sp>
            <p:nvSpPr>
              <p:cNvPr id="34" name="Rectangle 33">
                <a:extLst>
                  <a:ext uri="{FF2B5EF4-FFF2-40B4-BE49-F238E27FC236}">
                    <a16:creationId xmlns:a16="http://schemas.microsoft.com/office/drawing/2014/main" id="{7C85202C-ECCD-4373-83E0-18D303D98DB3}"/>
                  </a:ext>
                </a:extLst>
              </p:cNvPr>
              <p:cNvSpPr/>
              <p:nvPr/>
            </p:nvSpPr>
            <p:spPr>
              <a:xfrm>
                <a:off x="960582" y="1810327"/>
                <a:ext cx="374904" cy="374904"/>
              </a:xfrm>
              <a:prstGeom prst="rect">
                <a:avLst/>
              </a:prstGeom>
              <a:grp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V</a:t>
                </a:r>
              </a:p>
            </p:txBody>
          </p:sp>
          <p:cxnSp>
            <p:nvCxnSpPr>
              <p:cNvPr id="35" name="Straight Connector 34">
                <a:extLst>
                  <a:ext uri="{FF2B5EF4-FFF2-40B4-BE49-F238E27FC236}">
                    <a16:creationId xmlns:a16="http://schemas.microsoft.com/office/drawing/2014/main" id="{894D6BF1-3AD5-419C-8923-13AEC139EE95}"/>
                  </a:ext>
                </a:extLst>
              </p:cNvPr>
              <p:cNvCxnSpPr/>
              <p:nvPr/>
            </p:nvCxnSpPr>
            <p:spPr>
              <a:xfrm>
                <a:off x="1335486" y="1801753"/>
                <a:ext cx="0" cy="393192"/>
              </a:xfrm>
              <a:prstGeom prst="line">
                <a:avLst/>
              </a:prstGeom>
              <a:grpFill/>
              <a:ln w="28575">
                <a:solidFill>
                  <a:srgbClr val="00529B"/>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6C6465E8-87CB-42AE-BB50-113970D5AE6C}"/>
                </a:ext>
              </a:extLst>
            </p:cNvPr>
            <p:cNvSpPr/>
            <p:nvPr/>
          </p:nvSpPr>
          <p:spPr>
            <a:xfrm>
              <a:off x="1561777" y="2437922"/>
              <a:ext cx="7328216" cy="384618"/>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a:r>
                <a:rPr lang="en-US" dirty="0"/>
                <a:t>Conclusion</a:t>
              </a:r>
            </a:p>
          </p:txBody>
        </p:sp>
      </p:grpSp>
    </p:spTree>
    <p:extLst>
      <p:ext uri="{BB962C8B-B14F-4D97-AF65-F5344CB8AC3E}">
        <p14:creationId xmlns:p14="http://schemas.microsoft.com/office/powerpoint/2010/main" val="37020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E3C5C2-68B1-42B3-93AE-0BD20BAC4115}"/>
              </a:ext>
            </a:extLst>
          </p:cNvPr>
          <p:cNvSpPr>
            <a:spLocks noGrp="1"/>
          </p:cNvSpPr>
          <p:nvPr>
            <p:ph type="title"/>
          </p:nvPr>
        </p:nvSpPr>
        <p:spPr/>
        <p:txBody>
          <a:bodyPr>
            <a:normAutofit fontScale="90000"/>
          </a:bodyPr>
          <a:lstStyle/>
          <a:p>
            <a:r>
              <a:rPr lang="en-US" dirty="0"/>
              <a:t>Executive Summary</a:t>
            </a:r>
          </a:p>
        </p:txBody>
      </p:sp>
      <p:sp>
        <p:nvSpPr>
          <p:cNvPr id="4" name="Rectangle 3">
            <a:extLst>
              <a:ext uri="{FF2B5EF4-FFF2-40B4-BE49-F238E27FC236}">
                <a16:creationId xmlns:a16="http://schemas.microsoft.com/office/drawing/2014/main" id="{7E610AC7-970B-459F-AF1D-AA72330D3113}"/>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a:t>
            </a:r>
          </a:p>
        </p:txBody>
      </p:sp>
      <p:cxnSp>
        <p:nvCxnSpPr>
          <p:cNvPr id="7" name="Straight Connector 6">
            <a:extLst>
              <a:ext uri="{FF2B5EF4-FFF2-40B4-BE49-F238E27FC236}">
                <a16:creationId xmlns:a16="http://schemas.microsoft.com/office/drawing/2014/main" id="{9C586EFD-BF3D-4497-A347-A88253220634}"/>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7302D2E-4D4F-4A78-8559-1001A6335749}"/>
              </a:ext>
            </a:extLst>
          </p:cNvPr>
          <p:cNvSpPr/>
          <p:nvPr/>
        </p:nvSpPr>
        <p:spPr>
          <a:xfrm>
            <a:off x="269868" y="1294953"/>
            <a:ext cx="4754841" cy="4700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2"/>
                </a:solidFill>
              </a:rPr>
              <a:t>Situation</a:t>
            </a:r>
          </a:p>
          <a:p>
            <a:pPr marL="731520"/>
            <a:r>
              <a:rPr lang="en-US" sz="2400" dirty="0">
                <a:solidFill>
                  <a:schemeClr val="bg2"/>
                </a:solidFill>
              </a:rPr>
              <a:t>TNT-Bio should focus on TNT-002 for its strategic expansion into atopic dermatitis</a:t>
            </a:r>
          </a:p>
        </p:txBody>
      </p:sp>
      <p:sp>
        <p:nvSpPr>
          <p:cNvPr id="21" name="Rectangle 20">
            <a:extLst>
              <a:ext uri="{FF2B5EF4-FFF2-40B4-BE49-F238E27FC236}">
                <a16:creationId xmlns:a16="http://schemas.microsoft.com/office/drawing/2014/main" id="{A135D186-BC12-4BB5-88CF-17AA964AE70E}"/>
              </a:ext>
            </a:extLst>
          </p:cNvPr>
          <p:cNvSpPr/>
          <p:nvPr/>
        </p:nvSpPr>
        <p:spPr>
          <a:xfrm>
            <a:off x="6229647" y="1294953"/>
            <a:ext cx="4754880" cy="4700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2"/>
                </a:solidFill>
              </a:rPr>
              <a:t>Key question</a:t>
            </a:r>
          </a:p>
          <a:p>
            <a:pPr marL="731520"/>
            <a:r>
              <a:rPr lang="en-US" sz="2400" dirty="0">
                <a:solidFill>
                  <a:schemeClr val="bg2"/>
                </a:solidFill>
              </a:rPr>
              <a:t>TNT-Bio should focus on TNT-002 for its strategic expansion into atopic dermatitis</a:t>
            </a:r>
          </a:p>
        </p:txBody>
      </p:sp>
      <p:sp>
        <p:nvSpPr>
          <p:cNvPr id="25" name="Rectangle 24">
            <a:extLst>
              <a:ext uri="{FF2B5EF4-FFF2-40B4-BE49-F238E27FC236}">
                <a16:creationId xmlns:a16="http://schemas.microsoft.com/office/drawing/2014/main" id="{BDA9B418-2AFA-403B-A6E9-53AE4331ABE6}"/>
              </a:ext>
            </a:extLst>
          </p:cNvPr>
          <p:cNvSpPr/>
          <p:nvPr/>
        </p:nvSpPr>
        <p:spPr>
          <a:xfrm>
            <a:off x="269868" y="4029011"/>
            <a:ext cx="4754841" cy="4700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2"/>
                </a:solidFill>
              </a:rPr>
              <a:t>Recommendation</a:t>
            </a:r>
          </a:p>
          <a:p>
            <a:pPr marL="731520"/>
            <a:r>
              <a:rPr lang="en-US" sz="2400" dirty="0">
                <a:solidFill>
                  <a:schemeClr val="bg2"/>
                </a:solidFill>
              </a:rPr>
              <a:t>TNT-Bio should focus on TNT-002 for its strategic expansion into atopic dermatitis</a:t>
            </a:r>
          </a:p>
        </p:txBody>
      </p:sp>
      <p:sp>
        <p:nvSpPr>
          <p:cNvPr id="26" name="Rectangle 25">
            <a:extLst>
              <a:ext uri="{FF2B5EF4-FFF2-40B4-BE49-F238E27FC236}">
                <a16:creationId xmlns:a16="http://schemas.microsoft.com/office/drawing/2014/main" id="{EFC8FE11-AB4C-4443-8DB4-0CA267EBD771}"/>
              </a:ext>
            </a:extLst>
          </p:cNvPr>
          <p:cNvSpPr/>
          <p:nvPr/>
        </p:nvSpPr>
        <p:spPr>
          <a:xfrm>
            <a:off x="6229646" y="4029011"/>
            <a:ext cx="4754880" cy="4700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2"/>
                </a:solidFill>
              </a:rPr>
              <a:t>Impact</a:t>
            </a:r>
          </a:p>
          <a:p>
            <a:pPr marL="731520"/>
            <a:r>
              <a:rPr lang="en-US" sz="2400" dirty="0">
                <a:solidFill>
                  <a:schemeClr val="bg2"/>
                </a:solidFill>
              </a:rPr>
              <a:t>TNT-Bio should focus on TNT-002 for its strategic expansion into atopic dermatitis</a:t>
            </a:r>
          </a:p>
        </p:txBody>
      </p:sp>
      <p:sp>
        <p:nvSpPr>
          <p:cNvPr id="27" name="Rectangle: Rounded Corners 26">
            <a:extLst>
              <a:ext uri="{FF2B5EF4-FFF2-40B4-BE49-F238E27FC236}">
                <a16:creationId xmlns:a16="http://schemas.microsoft.com/office/drawing/2014/main" id="{CED62342-7F36-4F4D-81C3-B53D8378F465}"/>
              </a:ext>
            </a:extLst>
          </p:cNvPr>
          <p:cNvSpPr/>
          <p:nvPr/>
        </p:nvSpPr>
        <p:spPr>
          <a:xfrm>
            <a:off x="269867" y="4480822"/>
            <a:ext cx="4754841" cy="1728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TNT Bio should focus on </a:t>
            </a:r>
            <a:r>
              <a:rPr lang="en-US" sz="2400" dirty="0">
                <a:solidFill>
                  <a:srgbClr val="0070C0"/>
                </a:solidFill>
              </a:rPr>
              <a:t>TNT-002</a:t>
            </a:r>
            <a:r>
              <a:rPr lang="en-US" sz="2400" dirty="0"/>
              <a:t> for its strategic expansion into atopic dermatitis</a:t>
            </a:r>
          </a:p>
        </p:txBody>
      </p:sp>
      <p:sp>
        <p:nvSpPr>
          <p:cNvPr id="28" name="Rectangle: Rounded Corners 27">
            <a:extLst>
              <a:ext uri="{FF2B5EF4-FFF2-40B4-BE49-F238E27FC236}">
                <a16:creationId xmlns:a16="http://schemas.microsoft.com/office/drawing/2014/main" id="{CD625DF6-E089-41DF-9C16-8B7CBDE63D14}"/>
              </a:ext>
            </a:extLst>
          </p:cNvPr>
          <p:cNvSpPr/>
          <p:nvPr/>
        </p:nvSpPr>
        <p:spPr>
          <a:xfrm>
            <a:off x="269866" y="1765005"/>
            <a:ext cx="4754841" cy="19669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en-US" sz="2000" dirty="0">
                <a:solidFill>
                  <a:schemeClr val="tx1"/>
                </a:solidFill>
              </a:rPr>
              <a:t>TNT Bio is a public, small-to-mid sized biopharma company focused on developing immunology medicines</a:t>
            </a:r>
          </a:p>
          <a:p>
            <a:pPr marL="342900" indent="-342900">
              <a:spcAft>
                <a:spcPts val="600"/>
              </a:spcAft>
              <a:buFont typeface="Arial" panose="020B0604020202020204" pitchFamily="34" charset="0"/>
              <a:buChar char="•"/>
            </a:pPr>
            <a:r>
              <a:rPr lang="en-US" sz="2000" dirty="0">
                <a:solidFill>
                  <a:schemeClr val="tx1"/>
                </a:solidFill>
              </a:rPr>
              <a:t>They are seeking to expand 1 of 2 existing immunology assets into atopic dermatitis (AD)</a:t>
            </a:r>
          </a:p>
        </p:txBody>
      </p:sp>
      <p:sp>
        <p:nvSpPr>
          <p:cNvPr id="29" name="Rectangle: Rounded Corners 28">
            <a:extLst>
              <a:ext uri="{FF2B5EF4-FFF2-40B4-BE49-F238E27FC236}">
                <a16:creationId xmlns:a16="http://schemas.microsoft.com/office/drawing/2014/main" id="{0364BE63-FF3D-4AD2-BB1D-EB8E2AAE9911}"/>
              </a:ext>
            </a:extLst>
          </p:cNvPr>
          <p:cNvSpPr/>
          <p:nvPr/>
        </p:nvSpPr>
        <p:spPr>
          <a:xfrm>
            <a:off x="6229644" y="1765005"/>
            <a:ext cx="4754880" cy="13274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rPr>
              <a:t>Which</a:t>
            </a:r>
            <a:r>
              <a:rPr lang="en-US" sz="2400" i="1" dirty="0">
                <a:solidFill>
                  <a:schemeClr val="tx1"/>
                </a:solidFill>
              </a:rPr>
              <a:t> </a:t>
            </a:r>
            <a:r>
              <a:rPr lang="en-US" sz="2400" b="1" i="1" dirty="0">
                <a:solidFill>
                  <a:schemeClr val="tx1"/>
                </a:solidFill>
              </a:rPr>
              <a:t>one</a:t>
            </a:r>
            <a:r>
              <a:rPr lang="en-US" sz="2400" i="1" dirty="0">
                <a:solidFill>
                  <a:schemeClr val="tx1"/>
                </a:solidFill>
              </a:rPr>
              <a:t> of these two assets should be entered into phase I clinical development for AD?</a:t>
            </a:r>
          </a:p>
        </p:txBody>
      </p:sp>
      <p:sp>
        <p:nvSpPr>
          <p:cNvPr id="30" name="Rectangle: Rounded Corners 29">
            <a:extLst>
              <a:ext uri="{FF2B5EF4-FFF2-40B4-BE49-F238E27FC236}">
                <a16:creationId xmlns:a16="http://schemas.microsoft.com/office/drawing/2014/main" id="{3DDC24F2-5247-4A17-B03C-257B0537F831}"/>
              </a:ext>
            </a:extLst>
          </p:cNvPr>
          <p:cNvSpPr/>
          <p:nvPr/>
        </p:nvSpPr>
        <p:spPr>
          <a:xfrm>
            <a:off x="6229643" y="4499063"/>
            <a:ext cx="4754880" cy="16905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Achieve $1.13 B peak annual sales</a:t>
            </a:r>
            <a:r>
              <a:rPr lang="en-US" sz="2400" dirty="0">
                <a:solidFill>
                  <a:schemeClr val="tx1"/>
                </a:solidFill>
              </a:rPr>
              <a:t> in the atopic dermatitis space </a:t>
            </a:r>
          </a:p>
        </p:txBody>
      </p:sp>
      <p:grpSp>
        <p:nvGrpSpPr>
          <p:cNvPr id="6" name="Group 5">
            <a:extLst>
              <a:ext uri="{FF2B5EF4-FFF2-40B4-BE49-F238E27FC236}">
                <a16:creationId xmlns:a16="http://schemas.microsoft.com/office/drawing/2014/main" id="{FA8D9D7B-F7E8-44A9-90A6-9846538EAD32}"/>
              </a:ext>
            </a:extLst>
          </p:cNvPr>
          <p:cNvGrpSpPr/>
          <p:nvPr/>
        </p:nvGrpSpPr>
        <p:grpSpPr>
          <a:xfrm>
            <a:off x="6596097" y="3139046"/>
            <a:ext cx="1926533" cy="629516"/>
            <a:chOff x="6447235" y="2777524"/>
            <a:chExt cx="1926533" cy="629516"/>
          </a:xfrm>
        </p:grpSpPr>
        <p:pic>
          <p:nvPicPr>
            <p:cNvPr id="32" name="Picture 31" descr="Syringe.png">
              <a:extLst>
                <a:ext uri="{FF2B5EF4-FFF2-40B4-BE49-F238E27FC236}">
                  <a16:creationId xmlns:a16="http://schemas.microsoft.com/office/drawing/2014/main" id="{0DDF495E-7CC0-4B46-ACC6-278FBD50D42A}"/>
                </a:ext>
              </a:extLst>
            </p:cNvPr>
            <p:cNvPicPr>
              <a:picLocks noChangeAspect="1"/>
            </p:cNvPicPr>
            <p:nvPr/>
          </p:nvPicPr>
          <p:blipFill>
            <a:blip r:embed="rId3">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1688901">
              <a:off x="6447235" y="2777524"/>
              <a:ext cx="280862" cy="629516"/>
            </a:xfrm>
            <a:prstGeom prst="rect">
              <a:avLst/>
            </a:prstGeom>
          </p:spPr>
        </p:pic>
        <p:sp>
          <p:nvSpPr>
            <p:cNvPr id="2" name="TextBox 1">
              <a:extLst>
                <a:ext uri="{FF2B5EF4-FFF2-40B4-BE49-F238E27FC236}">
                  <a16:creationId xmlns:a16="http://schemas.microsoft.com/office/drawing/2014/main" id="{754C7C0B-AABA-4279-A145-3D8EFFB0384F}"/>
                </a:ext>
              </a:extLst>
            </p:cNvPr>
            <p:cNvSpPr txBox="1"/>
            <p:nvPr/>
          </p:nvSpPr>
          <p:spPr>
            <a:xfrm>
              <a:off x="6919091" y="2861448"/>
              <a:ext cx="1454677" cy="461665"/>
            </a:xfrm>
            <a:prstGeom prst="rect">
              <a:avLst/>
            </a:prstGeom>
            <a:noFill/>
          </p:spPr>
          <p:txBody>
            <a:bodyPr wrap="square" rtlCol="0">
              <a:spAutoFit/>
            </a:bodyPr>
            <a:lstStyle/>
            <a:p>
              <a:r>
                <a:rPr lang="en-US" sz="2400" dirty="0">
                  <a:solidFill>
                    <a:srgbClr val="C00000"/>
                  </a:solidFill>
                </a:rPr>
                <a:t>TNT-013</a:t>
              </a:r>
            </a:p>
          </p:txBody>
        </p:sp>
      </p:grpSp>
      <p:grpSp>
        <p:nvGrpSpPr>
          <p:cNvPr id="3" name="Group 2">
            <a:extLst>
              <a:ext uri="{FF2B5EF4-FFF2-40B4-BE49-F238E27FC236}">
                <a16:creationId xmlns:a16="http://schemas.microsoft.com/office/drawing/2014/main" id="{16309ABA-32D5-4040-9BC1-A96D414712B7}"/>
              </a:ext>
            </a:extLst>
          </p:cNvPr>
          <p:cNvGrpSpPr/>
          <p:nvPr/>
        </p:nvGrpSpPr>
        <p:grpSpPr>
          <a:xfrm>
            <a:off x="8849637" y="3146698"/>
            <a:ext cx="2079225" cy="614211"/>
            <a:chOff x="8700775" y="2785176"/>
            <a:chExt cx="2079225" cy="614211"/>
          </a:xfrm>
        </p:grpSpPr>
        <p:pic>
          <p:nvPicPr>
            <p:cNvPr id="31" name="Graphic 30" descr="Toothpaste">
              <a:extLst>
                <a:ext uri="{FF2B5EF4-FFF2-40B4-BE49-F238E27FC236}">
                  <a16:creationId xmlns:a16="http://schemas.microsoft.com/office/drawing/2014/main" id="{14CFF7C7-A750-4A8C-947C-82939CDE51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0775" y="2785176"/>
              <a:ext cx="624548" cy="614211"/>
            </a:xfrm>
            <a:prstGeom prst="rect">
              <a:avLst/>
            </a:prstGeom>
          </p:spPr>
        </p:pic>
        <p:sp>
          <p:nvSpPr>
            <p:cNvPr id="33" name="TextBox 32">
              <a:extLst>
                <a:ext uri="{FF2B5EF4-FFF2-40B4-BE49-F238E27FC236}">
                  <a16:creationId xmlns:a16="http://schemas.microsoft.com/office/drawing/2014/main" id="{5975C53B-1765-4640-AB5B-7DCB6FFFCC5F}"/>
                </a:ext>
              </a:extLst>
            </p:cNvPr>
            <p:cNvSpPr txBox="1"/>
            <p:nvPr/>
          </p:nvSpPr>
          <p:spPr>
            <a:xfrm>
              <a:off x="9325323" y="2863959"/>
              <a:ext cx="1454677" cy="461665"/>
            </a:xfrm>
            <a:prstGeom prst="rect">
              <a:avLst/>
            </a:prstGeom>
            <a:noFill/>
          </p:spPr>
          <p:txBody>
            <a:bodyPr wrap="square" rtlCol="0">
              <a:spAutoFit/>
            </a:bodyPr>
            <a:lstStyle/>
            <a:p>
              <a:r>
                <a:rPr lang="en-US" sz="2400" dirty="0">
                  <a:solidFill>
                    <a:srgbClr val="0070C0"/>
                  </a:solidFill>
                </a:rPr>
                <a:t>TNT-002</a:t>
              </a:r>
            </a:p>
          </p:txBody>
        </p:sp>
      </p:grpSp>
    </p:spTree>
    <p:extLst>
      <p:ext uri="{BB962C8B-B14F-4D97-AF65-F5344CB8AC3E}">
        <p14:creationId xmlns:p14="http://schemas.microsoft.com/office/powerpoint/2010/main" val="28840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E3C5C2-68B1-42B3-93AE-0BD20BAC4115}"/>
              </a:ext>
            </a:extLst>
          </p:cNvPr>
          <p:cNvSpPr>
            <a:spLocks noGrp="1"/>
          </p:cNvSpPr>
          <p:nvPr>
            <p:ph type="title"/>
          </p:nvPr>
        </p:nvSpPr>
        <p:spPr/>
        <p:txBody>
          <a:bodyPr>
            <a:noAutofit/>
          </a:bodyPr>
          <a:lstStyle/>
          <a:p>
            <a:r>
              <a:rPr lang="en-US" sz="2800" cap="none" dirty="0"/>
              <a:t>Introductory Information</a:t>
            </a:r>
          </a:p>
        </p:txBody>
      </p:sp>
      <p:sp>
        <p:nvSpPr>
          <p:cNvPr id="7" name="Rectangle 6">
            <a:extLst>
              <a:ext uri="{FF2B5EF4-FFF2-40B4-BE49-F238E27FC236}">
                <a16:creationId xmlns:a16="http://schemas.microsoft.com/office/drawing/2014/main" id="{CE1FE857-3951-496F-A6FC-2A435458F929}"/>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a:t>
            </a:r>
          </a:p>
        </p:txBody>
      </p:sp>
      <p:grpSp>
        <p:nvGrpSpPr>
          <p:cNvPr id="27" name="Group 26">
            <a:extLst>
              <a:ext uri="{FF2B5EF4-FFF2-40B4-BE49-F238E27FC236}">
                <a16:creationId xmlns:a16="http://schemas.microsoft.com/office/drawing/2014/main" id="{5439672E-A101-6547-9830-9BEA2C74B77C}"/>
              </a:ext>
            </a:extLst>
          </p:cNvPr>
          <p:cNvGrpSpPr/>
          <p:nvPr/>
        </p:nvGrpSpPr>
        <p:grpSpPr>
          <a:xfrm>
            <a:off x="698180" y="3625286"/>
            <a:ext cx="3580108" cy="2755496"/>
            <a:chOff x="8818536" y="3865407"/>
            <a:chExt cx="2795399" cy="1888149"/>
          </a:xfrm>
        </p:grpSpPr>
        <p:sp>
          <p:nvSpPr>
            <p:cNvPr id="23" name="Rounded Rectangle 22">
              <a:extLst>
                <a:ext uri="{FF2B5EF4-FFF2-40B4-BE49-F238E27FC236}">
                  <a16:creationId xmlns:a16="http://schemas.microsoft.com/office/drawing/2014/main" id="{2483317B-5166-3D4B-843E-B5AB5DAAF8F9}"/>
                </a:ext>
              </a:extLst>
            </p:cNvPr>
            <p:cNvSpPr/>
            <p:nvPr/>
          </p:nvSpPr>
          <p:spPr>
            <a:xfrm>
              <a:off x="8818536" y="3865407"/>
              <a:ext cx="2795399" cy="1888149"/>
            </a:xfrm>
            <a:prstGeom prst="roundRect">
              <a:avLst/>
            </a:prstGeom>
            <a:solidFill>
              <a:schemeClr val="tx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800" b="1" dirty="0">
                  <a:solidFill>
                    <a:schemeClr val="bg1"/>
                  </a:solidFill>
                </a:rPr>
                <a:t>US adult AD </a:t>
              </a:r>
            </a:p>
            <a:p>
              <a:pPr algn="r"/>
              <a:r>
                <a:rPr lang="en-US" sz="2800" b="1" dirty="0">
                  <a:solidFill>
                    <a:schemeClr val="bg1"/>
                  </a:solidFill>
                </a:rPr>
                <a:t>prevalence</a:t>
              </a:r>
            </a:p>
            <a:p>
              <a:pPr algn="r"/>
              <a:endParaRPr lang="en-US" sz="2800" b="1" dirty="0">
                <a:solidFill>
                  <a:schemeClr val="bg1"/>
                </a:solidFill>
              </a:endParaRPr>
            </a:p>
            <a:p>
              <a:pPr algn="r"/>
              <a:r>
                <a:rPr lang="en-US" sz="2800" b="1" dirty="0">
                  <a:solidFill>
                    <a:schemeClr val="bg2"/>
                  </a:solidFill>
                </a:rPr>
                <a:t>US child AD </a:t>
              </a:r>
            </a:p>
            <a:p>
              <a:pPr algn="r"/>
              <a:r>
                <a:rPr lang="en-US" sz="2800" b="1" dirty="0">
                  <a:solidFill>
                    <a:schemeClr val="bg2"/>
                  </a:solidFill>
                </a:rPr>
                <a:t>prevalence</a:t>
              </a:r>
              <a:endParaRPr lang="en-US" sz="2800" dirty="0">
                <a:solidFill>
                  <a:schemeClr val="bg2"/>
                </a:solidFill>
              </a:endParaRPr>
            </a:p>
          </p:txBody>
        </p:sp>
        <p:sp>
          <p:nvSpPr>
            <p:cNvPr id="25" name="TextBox 24">
              <a:extLst>
                <a:ext uri="{FF2B5EF4-FFF2-40B4-BE49-F238E27FC236}">
                  <a16:creationId xmlns:a16="http://schemas.microsoft.com/office/drawing/2014/main" id="{6B7C8989-AA28-294C-8922-F46E5C0EA7C9}"/>
                </a:ext>
              </a:extLst>
            </p:cNvPr>
            <p:cNvSpPr txBox="1"/>
            <p:nvPr/>
          </p:nvSpPr>
          <p:spPr>
            <a:xfrm>
              <a:off x="9010314" y="4116967"/>
              <a:ext cx="1142984" cy="646331"/>
            </a:xfrm>
            <a:prstGeom prst="rect">
              <a:avLst/>
            </a:prstGeom>
            <a:noFill/>
            <a:ln>
              <a:noFill/>
            </a:ln>
          </p:spPr>
          <p:txBody>
            <a:bodyPr wrap="square" rtlCol="0">
              <a:spAutoFit/>
            </a:bodyPr>
            <a:lstStyle/>
            <a:p>
              <a:r>
                <a:rPr lang="en-US" sz="3600" b="1" dirty="0">
                  <a:solidFill>
                    <a:schemeClr val="bg1"/>
                  </a:solidFill>
                </a:rPr>
                <a:t>7.3</a:t>
              </a:r>
              <a:r>
                <a:rPr lang="en-US" sz="2800" b="1" dirty="0">
                  <a:solidFill>
                    <a:schemeClr val="bg1"/>
                  </a:solidFill>
                </a:rPr>
                <a:t>%</a:t>
              </a:r>
            </a:p>
          </p:txBody>
        </p:sp>
        <p:sp>
          <p:nvSpPr>
            <p:cNvPr id="26" name="TextBox 25">
              <a:extLst>
                <a:ext uri="{FF2B5EF4-FFF2-40B4-BE49-F238E27FC236}">
                  <a16:creationId xmlns:a16="http://schemas.microsoft.com/office/drawing/2014/main" id="{B65CEA21-5A49-6745-BDD4-17B407595CBA}"/>
                </a:ext>
              </a:extLst>
            </p:cNvPr>
            <p:cNvSpPr txBox="1"/>
            <p:nvPr/>
          </p:nvSpPr>
          <p:spPr>
            <a:xfrm>
              <a:off x="8876634" y="4978708"/>
              <a:ext cx="1410345" cy="646331"/>
            </a:xfrm>
            <a:prstGeom prst="rect">
              <a:avLst/>
            </a:prstGeom>
            <a:noFill/>
            <a:ln>
              <a:noFill/>
            </a:ln>
          </p:spPr>
          <p:txBody>
            <a:bodyPr wrap="square" rtlCol="0">
              <a:spAutoFit/>
            </a:bodyPr>
            <a:lstStyle/>
            <a:p>
              <a:r>
                <a:rPr lang="en-US" sz="3600" b="1" dirty="0">
                  <a:solidFill>
                    <a:schemeClr val="bg2"/>
                  </a:solidFill>
                </a:rPr>
                <a:t>10.7</a:t>
              </a:r>
              <a:r>
                <a:rPr lang="en-US" sz="2800" b="1" dirty="0">
                  <a:solidFill>
                    <a:schemeClr val="bg2"/>
                  </a:solidFill>
                </a:rPr>
                <a:t>%</a:t>
              </a:r>
            </a:p>
          </p:txBody>
        </p:sp>
      </p:grpSp>
      <p:sp>
        <p:nvSpPr>
          <p:cNvPr id="30" name="Right Arrow 29">
            <a:extLst>
              <a:ext uri="{FF2B5EF4-FFF2-40B4-BE49-F238E27FC236}">
                <a16:creationId xmlns:a16="http://schemas.microsoft.com/office/drawing/2014/main" id="{5C6BD8B5-1E0F-7149-87CD-CCCAE10DEB10}"/>
              </a:ext>
            </a:extLst>
          </p:cNvPr>
          <p:cNvSpPr/>
          <p:nvPr/>
        </p:nvSpPr>
        <p:spPr>
          <a:xfrm>
            <a:off x="4686076" y="3405753"/>
            <a:ext cx="7064505" cy="1210669"/>
          </a:xfrm>
          <a:prstGeom prst="rightArrow">
            <a:avLst/>
          </a:prstGeom>
          <a:gradFill flip="none" rotWithShape="1">
            <a:gsLst>
              <a:gs pos="0">
                <a:schemeClr val="bg1">
                  <a:lumMod val="60000"/>
                  <a:lumOff val="40000"/>
                </a:schemeClr>
              </a:gs>
              <a:gs pos="38000">
                <a:schemeClr val="bg1">
                  <a:lumMod val="20000"/>
                  <a:lumOff val="80000"/>
                </a:schemeClr>
              </a:gs>
              <a:gs pos="67000">
                <a:schemeClr val="accent3">
                  <a:lumMod val="40000"/>
                  <a:lumOff val="60000"/>
                </a:schemeClr>
              </a:gs>
              <a:gs pos="100000">
                <a:schemeClr val="accent3">
                  <a:lumMod val="60000"/>
                  <a:lumOff val="4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1E34FDC-A269-3D45-8CB4-C3ADE9DCF91C}"/>
              </a:ext>
            </a:extLst>
          </p:cNvPr>
          <p:cNvSpPr txBox="1"/>
          <p:nvPr/>
        </p:nvSpPr>
        <p:spPr>
          <a:xfrm>
            <a:off x="5253664" y="3833168"/>
            <a:ext cx="1129230" cy="369332"/>
          </a:xfrm>
          <a:prstGeom prst="rect">
            <a:avLst/>
          </a:prstGeom>
          <a:noFill/>
        </p:spPr>
        <p:txBody>
          <a:bodyPr wrap="square" rtlCol="0">
            <a:spAutoFit/>
          </a:bodyPr>
          <a:lstStyle/>
          <a:p>
            <a:pPr algn="ctr"/>
            <a:r>
              <a:rPr lang="en-US" b="1" dirty="0"/>
              <a:t>MILD AD</a:t>
            </a:r>
          </a:p>
        </p:txBody>
      </p:sp>
      <p:sp>
        <p:nvSpPr>
          <p:cNvPr id="32" name="TextBox 31">
            <a:extLst>
              <a:ext uri="{FF2B5EF4-FFF2-40B4-BE49-F238E27FC236}">
                <a16:creationId xmlns:a16="http://schemas.microsoft.com/office/drawing/2014/main" id="{CC7940BA-A7C4-7F4E-9172-2A9D92CF80AD}"/>
              </a:ext>
            </a:extLst>
          </p:cNvPr>
          <p:cNvSpPr txBox="1"/>
          <p:nvPr/>
        </p:nvSpPr>
        <p:spPr>
          <a:xfrm>
            <a:off x="7365908" y="3833168"/>
            <a:ext cx="1700890" cy="369332"/>
          </a:xfrm>
          <a:prstGeom prst="rect">
            <a:avLst/>
          </a:prstGeom>
          <a:noFill/>
        </p:spPr>
        <p:txBody>
          <a:bodyPr wrap="square" rtlCol="0">
            <a:spAutoFit/>
          </a:bodyPr>
          <a:lstStyle/>
          <a:p>
            <a:pPr algn="ctr"/>
            <a:r>
              <a:rPr lang="en-US" b="1" dirty="0"/>
              <a:t>MODERATE AD</a:t>
            </a:r>
          </a:p>
        </p:txBody>
      </p:sp>
      <p:sp>
        <p:nvSpPr>
          <p:cNvPr id="33" name="TextBox 32">
            <a:extLst>
              <a:ext uri="{FF2B5EF4-FFF2-40B4-BE49-F238E27FC236}">
                <a16:creationId xmlns:a16="http://schemas.microsoft.com/office/drawing/2014/main" id="{9BD5FA6C-4CAE-A141-ACF7-7C374B225A26}"/>
              </a:ext>
            </a:extLst>
          </p:cNvPr>
          <p:cNvSpPr txBox="1"/>
          <p:nvPr/>
        </p:nvSpPr>
        <p:spPr>
          <a:xfrm>
            <a:off x="9966008" y="3833168"/>
            <a:ext cx="1295232" cy="369332"/>
          </a:xfrm>
          <a:prstGeom prst="rect">
            <a:avLst/>
          </a:prstGeom>
          <a:noFill/>
        </p:spPr>
        <p:txBody>
          <a:bodyPr wrap="square" rtlCol="0">
            <a:spAutoFit/>
          </a:bodyPr>
          <a:lstStyle/>
          <a:p>
            <a:pPr algn="ctr"/>
            <a:r>
              <a:rPr lang="en-US" b="1" dirty="0"/>
              <a:t>SEVERE AD</a:t>
            </a:r>
          </a:p>
        </p:txBody>
      </p:sp>
      <p:sp>
        <p:nvSpPr>
          <p:cNvPr id="34" name="Up Arrow Callout 33">
            <a:extLst>
              <a:ext uri="{FF2B5EF4-FFF2-40B4-BE49-F238E27FC236}">
                <a16:creationId xmlns:a16="http://schemas.microsoft.com/office/drawing/2014/main" id="{D7199FC3-1450-284C-9D01-857BB047A74F}"/>
              </a:ext>
            </a:extLst>
          </p:cNvPr>
          <p:cNvSpPr/>
          <p:nvPr/>
        </p:nvSpPr>
        <p:spPr>
          <a:xfrm>
            <a:off x="4562082" y="4376331"/>
            <a:ext cx="2501308" cy="2039569"/>
          </a:xfrm>
          <a:prstGeom prst="upArrowCallout">
            <a:avLst>
              <a:gd name="adj1" fmla="val 15937"/>
              <a:gd name="adj2" fmla="val 18656"/>
              <a:gd name="adj3" fmla="val 18656"/>
              <a:gd name="adj4" fmla="val 69325"/>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Topical corticosteroids (TCS)</a:t>
            </a:r>
          </a:p>
          <a:p>
            <a:pPr marL="285750" indent="-285750">
              <a:buFont typeface="Arial" panose="020B0604020202020204" pitchFamily="34" charset="0"/>
              <a:buChar char="•"/>
            </a:pPr>
            <a:r>
              <a:rPr lang="en-US" dirty="0">
                <a:solidFill>
                  <a:schemeClr val="bg1"/>
                </a:solidFill>
              </a:rPr>
              <a:t>Topical calcineurin inhibitors (TCI)</a:t>
            </a:r>
          </a:p>
          <a:p>
            <a:pPr marL="285750" indent="-285750">
              <a:buFont typeface="Arial" panose="020B0604020202020204" pitchFamily="34" charset="0"/>
              <a:buChar char="•"/>
            </a:pPr>
            <a:r>
              <a:rPr lang="en-US" dirty="0">
                <a:solidFill>
                  <a:schemeClr val="bg1"/>
                </a:solidFill>
              </a:rPr>
              <a:t>Emollient creams</a:t>
            </a:r>
          </a:p>
        </p:txBody>
      </p:sp>
      <p:sp>
        <p:nvSpPr>
          <p:cNvPr id="37" name="Up Arrow Callout 36">
            <a:extLst>
              <a:ext uri="{FF2B5EF4-FFF2-40B4-BE49-F238E27FC236}">
                <a16:creationId xmlns:a16="http://schemas.microsoft.com/office/drawing/2014/main" id="{104EADAD-09F7-7F40-874D-43F93FC0B5FE}"/>
              </a:ext>
            </a:extLst>
          </p:cNvPr>
          <p:cNvSpPr/>
          <p:nvPr/>
        </p:nvSpPr>
        <p:spPr>
          <a:xfrm>
            <a:off x="7133070" y="4376332"/>
            <a:ext cx="2273916" cy="2039569"/>
          </a:xfrm>
          <a:prstGeom prst="upArrowCallout">
            <a:avLst>
              <a:gd name="adj1" fmla="val 15937"/>
              <a:gd name="adj2" fmla="val 18656"/>
              <a:gd name="adj3" fmla="val 18656"/>
              <a:gd name="adj4" fmla="val 69325"/>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High-strength TCS, TCI, PDE4 inhibitors</a:t>
            </a:r>
          </a:p>
          <a:p>
            <a:pPr marL="285750" indent="-285750">
              <a:buFont typeface="Arial" panose="020B0604020202020204" pitchFamily="34" charset="0"/>
              <a:buChar char="•"/>
            </a:pPr>
            <a:r>
              <a:rPr lang="en-US" dirty="0">
                <a:solidFill>
                  <a:schemeClr val="bg1"/>
                </a:solidFill>
              </a:rPr>
              <a:t>Phototherapy</a:t>
            </a:r>
          </a:p>
          <a:p>
            <a:pPr marL="285750" indent="-285750">
              <a:buFont typeface="Arial" panose="020B0604020202020204" pitchFamily="34" charset="0"/>
              <a:buChar char="•"/>
            </a:pPr>
            <a:r>
              <a:rPr lang="en-US" dirty="0">
                <a:solidFill>
                  <a:schemeClr val="bg1"/>
                </a:solidFill>
              </a:rPr>
              <a:t>Emollient creams</a:t>
            </a:r>
          </a:p>
        </p:txBody>
      </p:sp>
      <p:sp>
        <p:nvSpPr>
          <p:cNvPr id="38" name="Up Arrow Callout 37">
            <a:extLst>
              <a:ext uri="{FF2B5EF4-FFF2-40B4-BE49-F238E27FC236}">
                <a16:creationId xmlns:a16="http://schemas.microsoft.com/office/drawing/2014/main" id="{FCF24217-F3C5-3944-85FA-37EB4E378A28}"/>
              </a:ext>
            </a:extLst>
          </p:cNvPr>
          <p:cNvSpPr/>
          <p:nvPr/>
        </p:nvSpPr>
        <p:spPr>
          <a:xfrm>
            <a:off x="9476666" y="4376332"/>
            <a:ext cx="2273916" cy="2039569"/>
          </a:xfrm>
          <a:prstGeom prst="upArrowCallout">
            <a:avLst>
              <a:gd name="adj1" fmla="val 15937"/>
              <a:gd name="adj2" fmla="val 18656"/>
              <a:gd name="adj3" fmla="val 18656"/>
              <a:gd name="adj4" fmla="val 69325"/>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Biologics (inj.)</a:t>
            </a:r>
          </a:p>
          <a:p>
            <a:pPr marL="285750" indent="-285750">
              <a:buFont typeface="Arial" panose="020B0604020202020204" pitchFamily="34" charset="0"/>
              <a:buChar char="•"/>
            </a:pPr>
            <a:r>
              <a:rPr lang="en-US" dirty="0">
                <a:solidFill>
                  <a:schemeClr val="bg1"/>
                </a:solidFill>
              </a:rPr>
              <a:t>Oral corticosteroids</a:t>
            </a:r>
          </a:p>
          <a:p>
            <a:pPr marL="285750" indent="-285750">
              <a:buFont typeface="Arial" panose="020B0604020202020204" pitchFamily="34" charset="0"/>
              <a:buChar char="•"/>
            </a:pPr>
            <a:r>
              <a:rPr lang="en-US" dirty="0">
                <a:solidFill>
                  <a:schemeClr val="bg1"/>
                </a:solidFill>
              </a:rPr>
              <a:t>Phototherapy</a:t>
            </a:r>
          </a:p>
          <a:p>
            <a:pPr marL="285750" indent="-285750">
              <a:buFont typeface="Arial" panose="020B0604020202020204" pitchFamily="34" charset="0"/>
              <a:buChar char="•"/>
            </a:pPr>
            <a:r>
              <a:rPr lang="en-US" dirty="0">
                <a:solidFill>
                  <a:schemeClr val="bg1"/>
                </a:solidFill>
              </a:rPr>
              <a:t>Emollient creams</a:t>
            </a:r>
          </a:p>
        </p:txBody>
      </p:sp>
      <p:sp>
        <p:nvSpPr>
          <p:cNvPr id="22" name="Rectangle 21">
            <a:extLst>
              <a:ext uri="{FF2B5EF4-FFF2-40B4-BE49-F238E27FC236}">
                <a16:creationId xmlns:a16="http://schemas.microsoft.com/office/drawing/2014/main" id="{0706F7E0-9D58-4712-83FC-86218D65A3AB}"/>
              </a:ext>
            </a:extLst>
          </p:cNvPr>
          <p:cNvSpPr/>
          <p:nvPr/>
        </p:nvSpPr>
        <p:spPr>
          <a:xfrm>
            <a:off x="0" y="867507"/>
            <a:ext cx="10816492" cy="457200"/>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b="1" dirty="0">
                <a:solidFill>
                  <a:schemeClr val="bg1"/>
                </a:solidFill>
              </a:rPr>
              <a:t>SCENARIO: </a:t>
            </a:r>
            <a:r>
              <a:rPr lang="en-US" dirty="0">
                <a:solidFill>
                  <a:schemeClr val="bg1"/>
                </a:solidFill>
              </a:rPr>
              <a:t>TNT Bio is seeking to expand </a:t>
            </a:r>
            <a:r>
              <a:rPr lang="en-US" b="1" i="1" dirty="0">
                <a:solidFill>
                  <a:schemeClr val="bg1"/>
                </a:solidFill>
              </a:rPr>
              <a:t>one </a:t>
            </a:r>
            <a:r>
              <a:rPr lang="en-US" dirty="0">
                <a:solidFill>
                  <a:schemeClr val="bg1"/>
                </a:solidFill>
              </a:rPr>
              <a:t>of their existing immunology assets into atopic dermatitis (AD)</a:t>
            </a:r>
          </a:p>
        </p:txBody>
      </p:sp>
      <p:grpSp>
        <p:nvGrpSpPr>
          <p:cNvPr id="3" name="Group 2">
            <a:extLst>
              <a:ext uri="{FF2B5EF4-FFF2-40B4-BE49-F238E27FC236}">
                <a16:creationId xmlns:a16="http://schemas.microsoft.com/office/drawing/2014/main" id="{E1504B4F-B06C-4921-9F60-648F4E613334}"/>
              </a:ext>
            </a:extLst>
          </p:cNvPr>
          <p:cNvGrpSpPr/>
          <p:nvPr/>
        </p:nvGrpSpPr>
        <p:grpSpPr>
          <a:xfrm>
            <a:off x="244167" y="1587079"/>
            <a:ext cx="10987722" cy="926065"/>
            <a:chOff x="658636" y="1652534"/>
            <a:chExt cx="10987722" cy="926065"/>
          </a:xfrm>
        </p:grpSpPr>
        <p:grpSp>
          <p:nvGrpSpPr>
            <p:cNvPr id="2" name="Group 1">
              <a:extLst>
                <a:ext uri="{FF2B5EF4-FFF2-40B4-BE49-F238E27FC236}">
                  <a16:creationId xmlns:a16="http://schemas.microsoft.com/office/drawing/2014/main" id="{23EEC39A-C1D0-4A9D-B86E-FAA2BDABB3D7}"/>
                </a:ext>
              </a:extLst>
            </p:cNvPr>
            <p:cNvGrpSpPr/>
            <p:nvPr/>
          </p:nvGrpSpPr>
          <p:grpSpPr>
            <a:xfrm>
              <a:off x="658636" y="1687384"/>
              <a:ext cx="10987722" cy="891215"/>
              <a:chOff x="203746" y="1615792"/>
              <a:chExt cx="10987722" cy="891215"/>
            </a:xfrm>
          </p:grpSpPr>
          <p:sp>
            <p:nvSpPr>
              <p:cNvPr id="11" name="Rounded Rectangle 10">
                <a:extLst>
                  <a:ext uri="{FF2B5EF4-FFF2-40B4-BE49-F238E27FC236}">
                    <a16:creationId xmlns:a16="http://schemas.microsoft.com/office/drawing/2014/main" id="{3A55FE63-6BD4-3B4E-9CCC-175AD3AEE08E}"/>
                  </a:ext>
                </a:extLst>
              </p:cNvPr>
              <p:cNvSpPr/>
              <p:nvPr/>
            </p:nvSpPr>
            <p:spPr>
              <a:xfrm>
                <a:off x="5814248" y="1615792"/>
                <a:ext cx="5377220" cy="891215"/>
              </a:xfrm>
              <a:prstGeom prst="roundRect">
                <a:avLst/>
              </a:prstGeom>
              <a:solidFill>
                <a:srgbClr val="00529B">
                  <a:alpha val="2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914400"/>
                <a:r>
                  <a:rPr lang="en-US" sz="2000" b="1" dirty="0">
                    <a:solidFill>
                      <a:srgbClr val="0070C0"/>
                    </a:solidFill>
                  </a:rPr>
                  <a:t>TNT-002</a:t>
                </a:r>
              </a:p>
              <a:p>
                <a:pPr marL="914400"/>
                <a:r>
                  <a:rPr lang="en-US" sz="2000" dirty="0">
                    <a:solidFill>
                      <a:schemeClr val="tx1"/>
                    </a:solidFill>
                  </a:rPr>
                  <a:t>Topical TYK2 inhibitor</a:t>
                </a:r>
              </a:p>
              <a:p>
                <a:pPr marL="914400"/>
                <a:r>
                  <a:rPr lang="en-US" sz="2000" dirty="0">
                    <a:solidFill>
                      <a:schemeClr val="tx1"/>
                    </a:solidFill>
                  </a:rPr>
                  <a:t>Currently in Phase I testing for RA</a:t>
                </a:r>
              </a:p>
            </p:txBody>
          </p:sp>
          <p:sp>
            <p:nvSpPr>
              <p:cNvPr id="13" name="Rounded Rectangle 12">
                <a:extLst>
                  <a:ext uri="{FF2B5EF4-FFF2-40B4-BE49-F238E27FC236}">
                    <a16:creationId xmlns:a16="http://schemas.microsoft.com/office/drawing/2014/main" id="{975D16D6-5107-1147-9B93-9EDE2B9FA8D6}"/>
                  </a:ext>
                </a:extLst>
              </p:cNvPr>
              <p:cNvSpPr/>
              <p:nvPr/>
            </p:nvSpPr>
            <p:spPr>
              <a:xfrm>
                <a:off x="203746" y="1615792"/>
                <a:ext cx="5371814" cy="891215"/>
              </a:xfrm>
              <a:prstGeom prst="roundRect">
                <a:avLst/>
              </a:prstGeom>
              <a:solidFill>
                <a:srgbClr val="C00000">
                  <a:alpha val="2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914400"/>
                <a:r>
                  <a:rPr lang="en-US" sz="2000" b="1" dirty="0">
                    <a:solidFill>
                      <a:srgbClr val="C00000"/>
                    </a:solidFill>
                  </a:rPr>
                  <a:t>TNT-013</a:t>
                </a:r>
              </a:p>
              <a:p>
                <a:pPr marL="914400"/>
                <a:r>
                  <a:rPr lang="en-US" sz="2000" dirty="0">
                    <a:solidFill>
                      <a:schemeClr val="tx1"/>
                    </a:solidFill>
                  </a:rPr>
                  <a:t>Injectable</a:t>
                </a:r>
                <a:r>
                  <a:rPr lang="en-US" sz="2000" b="1" dirty="0">
                    <a:solidFill>
                      <a:schemeClr val="tx1"/>
                    </a:solidFill>
                  </a:rPr>
                  <a:t> </a:t>
                </a:r>
                <a:r>
                  <a:rPr lang="en-US" sz="2000" dirty="0">
                    <a:solidFill>
                      <a:schemeClr val="tx1"/>
                    </a:solidFill>
                  </a:rPr>
                  <a:t>anti-IL-13 monoclonal antibody</a:t>
                </a:r>
              </a:p>
              <a:p>
                <a:pPr marL="914400"/>
                <a:r>
                  <a:rPr lang="en-US" sz="2000" dirty="0">
                    <a:solidFill>
                      <a:schemeClr val="tx1"/>
                    </a:solidFill>
                  </a:rPr>
                  <a:t>Completed Phase II testing for asthma </a:t>
                </a:r>
              </a:p>
            </p:txBody>
          </p:sp>
        </p:grpSp>
        <p:pic>
          <p:nvPicPr>
            <p:cNvPr id="24" name="Picture 23" descr="Syringe.png">
              <a:extLst>
                <a:ext uri="{FF2B5EF4-FFF2-40B4-BE49-F238E27FC236}">
                  <a16:creationId xmlns:a16="http://schemas.microsoft.com/office/drawing/2014/main" id="{774AFB8E-414E-484A-A873-2B2BE3D14D13}"/>
                </a:ext>
              </a:extLst>
            </p:cNvPr>
            <p:cNvPicPr>
              <a:picLocks noChangeAspect="1"/>
            </p:cNvPicPr>
            <p:nvPr/>
          </p:nvPicPr>
          <p:blipFill>
            <a:blip r:embed="rId3">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1688901">
              <a:off x="1084488" y="1694019"/>
              <a:ext cx="373827" cy="837887"/>
            </a:xfrm>
            <a:prstGeom prst="rect">
              <a:avLst/>
            </a:prstGeom>
          </p:spPr>
        </p:pic>
        <p:pic>
          <p:nvPicPr>
            <p:cNvPr id="28" name="Graphic 27" descr="Toothpaste">
              <a:extLst>
                <a:ext uri="{FF2B5EF4-FFF2-40B4-BE49-F238E27FC236}">
                  <a16:creationId xmlns:a16="http://schemas.microsoft.com/office/drawing/2014/main" id="{79A7E212-E9BC-4BDD-9681-44F7B15FE6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09792" y="1652534"/>
              <a:ext cx="914400" cy="914400"/>
            </a:xfrm>
            <a:prstGeom prst="rect">
              <a:avLst/>
            </a:prstGeom>
          </p:spPr>
        </p:pic>
      </p:grpSp>
      <p:sp>
        <p:nvSpPr>
          <p:cNvPr id="29" name="Rectangle 28">
            <a:extLst>
              <a:ext uri="{FF2B5EF4-FFF2-40B4-BE49-F238E27FC236}">
                <a16:creationId xmlns:a16="http://schemas.microsoft.com/office/drawing/2014/main" id="{10EE63B0-FB25-4D24-9FF0-5ECF51BAC275}"/>
              </a:ext>
            </a:extLst>
          </p:cNvPr>
          <p:cNvSpPr/>
          <p:nvPr/>
        </p:nvSpPr>
        <p:spPr>
          <a:xfrm>
            <a:off x="0" y="2775515"/>
            <a:ext cx="10816492" cy="457200"/>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b="1" dirty="0">
                <a:solidFill>
                  <a:schemeClr val="bg1"/>
                </a:solidFill>
              </a:rPr>
              <a:t>GOAL: </a:t>
            </a:r>
            <a:r>
              <a:rPr lang="en-US" dirty="0">
                <a:solidFill>
                  <a:schemeClr val="bg1"/>
                </a:solidFill>
              </a:rPr>
              <a:t>Evaluate the opportunity for each program and recommend one agent to develop in AD </a:t>
            </a:r>
          </a:p>
        </p:txBody>
      </p:sp>
      <p:cxnSp>
        <p:nvCxnSpPr>
          <p:cNvPr id="35" name="Straight Connector 34">
            <a:extLst>
              <a:ext uri="{FF2B5EF4-FFF2-40B4-BE49-F238E27FC236}">
                <a16:creationId xmlns:a16="http://schemas.microsoft.com/office/drawing/2014/main" id="{069988E1-9FB4-4373-9C5D-258BBC487CBF}"/>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44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ACE8D-A2E1-481E-AECE-5C93528357DE}"/>
              </a:ext>
            </a:extLst>
          </p:cNvPr>
          <p:cNvSpPr>
            <a:spLocks noGrp="1"/>
          </p:cNvSpPr>
          <p:nvPr>
            <p:ph type="title"/>
          </p:nvPr>
        </p:nvSpPr>
        <p:spPr/>
        <p:txBody>
          <a:bodyPr>
            <a:normAutofit fontScale="90000"/>
          </a:bodyPr>
          <a:lstStyle/>
          <a:p>
            <a:r>
              <a:rPr lang="en-US" sz="3100" cap="none" dirty="0"/>
              <a:t>Framework</a:t>
            </a:r>
            <a:endParaRPr lang="en-US" cap="none" dirty="0"/>
          </a:p>
        </p:txBody>
      </p:sp>
      <p:sp>
        <p:nvSpPr>
          <p:cNvPr id="9" name="Rectangle 8">
            <a:extLst>
              <a:ext uri="{FF2B5EF4-FFF2-40B4-BE49-F238E27FC236}">
                <a16:creationId xmlns:a16="http://schemas.microsoft.com/office/drawing/2014/main" id="{0BCF226C-EA14-4DA5-BC5A-1F1344BBB5B2}"/>
              </a:ext>
            </a:extLst>
          </p:cNvPr>
          <p:cNvSpPr/>
          <p:nvPr/>
        </p:nvSpPr>
        <p:spPr>
          <a:xfrm>
            <a:off x="0" y="867507"/>
            <a:ext cx="10816492" cy="457200"/>
          </a:xfrm>
          <a:prstGeom prst="rect">
            <a:avLst/>
          </a:prstGeom>
          <a:gradFill flip="none" rotWithShape="1">
            <a:gsLst>
              <a:gs pos="94000">
                <a:srgbClr val="E5E5E5"/>
              </a:gs>
              <a:gs pos="0">
                <a:schemeClr val="tx1">
                  <a:lumMod val="20000"/>
                  <a:lumOff val="80000"/>
                </a:schemeClr>
              </a:gs>
              <a:gs pos="100000">
                <a:schemeClr val="tx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a:r>
              <a:rPr lang="en-US" dirty="0"/>
              <a:t>TNT Bio should focus on developing TNT-002 for atopic dermatitis based on performance across 4 categories:</a:t>
            </a:r>
          </a:p>
        </p:txBody>
      </p:sp>
      <p:graphicFrame>
        <p:nvGraphicFramePr>
          <p:cNvPr id="4" name="Table 4">
            <a:extLst>
              <a:ext uri="{FF2B5EF4-FFF2-40B4-BE49-F238E27FC236}">
                <a16:creationId xmlns:a16="http://schemas.microsoft.com/office/drawing/2014/main" id="{95F2F748-480E-48D7-94E1-DC72FB3DDEBE}"/>
              </a:ext>
            </a:extLst>
          </p:cNvPr>
          <p:cNvGraphicFramePr>
            <a:graphicFrameLocks noGrp="1"/>
          </p:cNvGraphicFramePr>
          <p:nvPr>
            <p:extLst>
              <p:ext uri="{D42A27DB-BD31-4B8C-83A1-F6EECF244321}">
                <p14:modId xmlns:p14="http://schemas.microsoft.com/office/powerpoint/2010/main" val="2319352166"/>
              </p:ext>
            </p:extLst>
          </p:nvPr>
        </p:nvGraphicFramePr>
        <p:xfrm>
          <a:off x="2419700" y="1860712"/>
          <a:ext cx="7352601" cy="3444240"/>
        </p:xfrm>
        <a:graphic>
          <a:graphicData uri="http://schemas.openxmlformats.org/drawingml/2006/table">
            <a:tbl>
              <a:tblPr firstRow="1" bandRow="1">
                <a:tableStyleId>{5C22544A-7EE6-4342-B048-85BDC9FD1C3A}</a:tableStyleId>
              </a:tblPr>
              <a:tblGrid>
                <a:gridCol w="387927">
                  <a:extLst>
                    <a:ext uri="{9D8B030D-6E8A-4147-A177-3AD203B41FA5}">
                      <a16:colId xmlns:a16="http://schemas.microsoft.com/office/drawing/2014/main" val="1359726893"/>
                    </a:ext>
                  </a:extLst>
                </a:gridCol>
                <a:gridCol w="2436999">
                  <a:extLst>
                    <a:ext uri="{9D8B030D-6E8A-4147-A177-3AD203B41FA5}">
                      <a16:colId xmlns:a16="http://schemas.microsoft.com/office/drawing/2014/main" val="1681728952"/>
                    </a:ext>
                  </a:extLst>
                </a:gridCol>
                <a:gridCol w="430505">
                  <a:extLst>
                    <a:ext uri="{9D8B030D-6E8A-4147-A177-3AD203B41FA5}">
                      <a16:colId xmlns:a16="http://schemas.microsoft.com/office/drawing/2014/main" val="783768670"/>
                    </a:ext>
                  </a:extLst>
                </a:gridCol>
                <a:gridCol w="430505">
                  <a:extLst>
                    <a:ext uri="{9D8B030D-6E8A-4147-A177-3AD203B41FA5}">
                      <a16:colId xmlns:a16="http://schemas.microsoft.com/office/drawing/2014/main" val="3706218492"/>
                    </a:ext>
                  </a:extLst>
                </a:gridCol>
                <a:gridCol w="430505">
                  <a:extLst>
                    <a:ext uri="{9D8B030D-6E8A-4147-A177-3AD203B41FA5}">
                      <a16:colId xmlns:a16="http://schemas.microsoft.com/office/drawing/2014/main" val="1353036712"/>
                    </a:ext>
                  </a:extLst>
                </a:gridCol>
                <a:gridCol w="430505">
                  <a:extLst>
                    <a:ext uri="{9D8B030D-6E8A-4147-A177-3AD203B41FA5}">
                      <a16:colId xmlns:a16="http://schemas.microsoft.com/office/drawing/2014/main" val="2466342110"/>
                    </a:ext>
                  </a:extLst>
                </a:gridCol>
                <a:gridCol w="430505">
                  <a:extLst>
                    <a:ext uri="{9D8B030D-6E8A-4147-A177-3AD203B41FA5}">
                      <a16:colId xmlns:a16="http://schemas.microsoft.com/office/drawing/2014/main" val="21963632"/>
                    </a:ext>
                  </a:extLst>
                </a:gridCol>
                <a:gridCol w="208280">
                  <a:extLst>
                    <a:ext uri="{9D8B030D-6E8A-4147-A177-3AD203B41FA5}">
                      <a16:colId xmlns:a16="http://schemas.microsoft.com/office/drawing/2014/main" val="9629120"/>
                    </a:ext>
                  </a:extLst>
                </a:gridCol>
                <a:gridCol w="433374">
                  <a:extLst>
                    <a:ext uri="{9D8B030D-6E8A-4147-A177-3AD203B41FA5}">
                      <a16:colId xmlns:a16="http://schemas.microsoft.com/office/drawing/2014/main" val="4144957445"/>
                    </a:ext>
                  </a:extLst>
                </a:gridCol>
                <a:gridCol w="433374">
                  <a:extLst>
                    <a:ext uri="{9D8B030D-6E8A-4147-A177-3AD203B41FA5}">
                      <a16:colId xmlns:a16="http://schemas.microsoft.com/office/drawing/2014/main" val="1697344"/>
                    </a:ext>
                  </a:extLst>
                </a:gridCol>
                <a:gridCol w="433374">
                  <a:extLst>
                    <a:ext uri="{9D8B030D-6E8A-4147-A177-3AD203B41FA5}">
                      <a16:colId xmlns:a16="http://schemas.microsoft.com/office/drawing/2014/main" val="3313066685"/>
                    </a:ext>
                  </a:extLst>
                </a:gridCol>
                <a:gridCol w="433374">
                  <a:extLst>
                    <a:ext uri="{9D8B030D-6E8A-4147-A177-3AD203B41FA5}">
                      <a16:colId xmlns:a16="http://schemas.microsoft.com/office/drawing/2014/main" val="287268190"/>
                    </a:ext>
                  </a:extLst>
                </a:gridCol>
                <a:gridCol w="433374">
                  <a:extLst>
                    <a:ext uri="{9D8B030D-6E8A-4147-A177-3AD203B41FA5}">
                      <a16:colId xmlns:a16="http://schemas.microsoft.com/office/drawing/2014/main" val="4048009029"/>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r>
                        <a:rPr lang="en-US" i="0" dirty="0">
                          <a:solidFill>
                            <a:srgbClr val="C00000"/>
                          </a:solidFill>
                        </a:rPr>
                        <a:t>TNT-013</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23137"/>
                      </a:srgb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i="0" dirty="0">
                        <a:solidFill>
                          <a:srgbClr val="C00000"/>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23137"/>
                      </a:srgb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r>
                        <a:rPr lang="en-US" dirty="0">
                          <a:solidFill>
                            <a:srgbClr val="0070C0"/>
                          </a:solidFill>
                        </a:rPr>
                        <a:t>TNT-002</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23137"/>
                      </a:srgb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23137"/>
                      </a:srgbClr>
                    </a:solidFill>
                  </a:tcPr>
                </a:tc>
                <a:extLst>
                  <a:ext uri="{0D108BD9-81ED-4DB2-BD59-A6C34878D82A}">
                    <a16:rowId xmlns:a16="http://schemas.microsoft.com/office/drawing/2014/main" val="3989573315"/>
                  </a:ext>
                </a:extLst>
              </a:tr>
              <a:tr h="0">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gridSpan="4">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850602424"/>
                  </a:ext>
                </a:extLst>
              </a:tr>
              <a:tr h="370840">
                <a:tc>
                  <a:txBody>
                    <a:bodyPr/>
                    <a:lstStyle/>
                    <a:p>
                      <a:pPr algn="ctr"/>
                      <a:r>
                        <a:rPr lang="en-US" b="0" dirty="0">
                          <a:solidFill>
                            <a:schemeClr val="tx1"/>
                          </a:solidFill>
                        </a:rPr>
                        <a:t>I</a:t>
                      </a:r>
                    </a:p>
                  </a:txBody>
                  <a:tcPr>
                    <a:lnL w="12700" cap="flat" cmpd="sng" algn="ctr">
                      <a:solidFill>
                        <a:schemeClr val="bg2"/>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10000"/>
                        <a:lumOff val="90000"/>
                      </a:schemeClr>
                    </a:solidFill>
                  </a:tcPr>
                </a:tc>
                <a:tc>
                  <a:txBody>
                    <a:bodyPr/>
                    <a:lstStyle/>
                    <a:p>
                      <a:r>
                        <a:rPr lang="en-US" dirty="0">
                          <a:solidFill>
                            <a:schemeClr val="bg2"/>
                          </a:solidFill>
                        </a:rPr>
                        <a:t>Competition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1E1E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1E1E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1E1E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074208031"/>
                  </a:ext>
                </a:extLst>
              </a:tr>
              <a:tr h="0">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3010352826"/>
                  </a:ext>
                </a:extLst>
              </a:tr>
              <a:tr h="370840">
                <a:tc>
                  <a:txBody>
                    <a:bodyPr/>
                    <a:lstStyle/>
                    <a:p>
                      <a:pPr marL="0" algn="ctr" defTabSz="914400" rtl="0" eaLnBrk="1" latinLnBrk="0" hangingPunct="1"/>
                      <a:r>
                        <a:rPr lang="en-US" sz="1800" b="0" kern="1200" dirty="0">
                          <a:solidFill>
                            <a:schemeClr val="tx1"/>
                          </a:solidFill>
                          <a:latin typeface="+mn-lt"/>
                          <a:ea typeface="+mn-ea"/>
                          <a:cs typeface="+mn-cs"/>
                        </a:rPr>
                        <a:t>II</a:t>
                      </a:r>
                    </a:p>
                  </a:txBody>
                  <a:tcPr>
                    <a:lnL w="12700" cap="flat" cmpd="sng" algn="ctr">
                      <a:solidFill>
                        <a:schemeClr val="bg2"/>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10000"/>
                        <a:lumOff val="90000"/>
                      </a:schemeClr>
                    </a:solidFill>
                  </a:tcPr>
                </a:tc>
                <a:tc>
                  <a:txBody>
                    <a:bodyPr/>
                    <a:lstStyle/>
                    <a:p>
                      <a:pPr marL="0" algn="l" defTabSz="914400" rtl="0" eaLnBrk="1" latinLnBrk="0" hangingPunct="1"/>
                      <a:r>
                        <a:rPr lang="en-US" sz="1800" kern="1200" dirty="0">
                          <a:solidFill>
                            <a:schemeClr val="bg2"/>
                          </a:solidFill>
                          <a:latin typeface="+mn-lt"/>
                          <a:ea typeface="+mn-ea"/>
                          <a:cs typeface="+mn-cs"/>
                        </a:rPr>
                        <a:t>Market size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endParaRPr 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tc>
                  <a:txBody>
                    <a:bodyPr/>
                    <a:lstStyle/>
                    <a:p>
                      <a:endParaRPr 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tc>
                  <a:txBody>
                    <a:bodyPr/>
                    <a:lstStyle/>
                    <a:p>
                      <a:endParaRPr 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606300561"/>
                  </a:ext>
                </a:extLst>
              </a:tr>
              <a:tr h="0">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91029433"/>
                  </a:ext>
                </a:extLst>
              </a:tr>
              <a:tr h="370840">
                <a:tc>
                  <a:txBody>
                    <a:bodyPr/>
                    <a:lstStyle/>
                    <a:p>
                      <a:pPr algn="ctr"/>
                      <a:r>
                        <a:rPr lang="en-US" b="0" dirty="0">
                          <a:solidFill>
                            <a:schemeClr val="tx1"/>
                          </a:solidFill>
                        </a:rPr>
                        <a:t>III</a:t>
                      </a:r>
                    </a:p>
                  </a:txBody>
                  <a:tcPr>
                    <a:lnL w="12700" cap="flat" cmpd="sng" algn="ctr">
                      <a:solidFill>
                        <a:schemeClr val="bg2"/>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2"/>
                          </a:solidFill>
                          <a:latin typeface="+mn-lt"/>
                          <a:ea typeface="+mn-ea"/>
                          <a:cs typeface="+mn-cs"/>
                        </a:rPr>
                        <a:t>Value to stakeholders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gradFill flip="none" rotWithShape="1">
                      <a:gsLst>
                        <a:gs pos="50000">
                          <a:schemeClr val="bg1"/>
                        </a:gs>
                        <a:gs pos="49000">
                          <a:schemeClr val="tx2">
                            <a:lumMod val="10000"/>
                            <a:lumOff val="90000"/>
                          </a:schemeClr>
                        </a:gs>
                        <a:gs pos="0">
                          <a:schemeClr val="tx2">
                            <a:lumMod val="10000"/>
                            <a:lumOff val="90000"/>
                          </a:schemeClr>
                        </a:gs>
                        <a:gs pos="100000">
                          <a:schemeClr val="bg1"/>
                        </a:gs>
                      </a:gsLst>
                      <a:lin ang="10800000" scaled="1"/>
                      <a:tileRect/>
                    </a:gradFill>
                  </a:tcPr>
                </a:tc>
                <a:tc>
                  <a:txBody>
                    <a:bodyPr/>
                    <a:lstStyle/>
                    <a:p>
                      <a:endParaRPr 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tc>
                  <a:txBody>
                    <a:bodyPr/>
                    <a:lstStyle/>
                    <a:p>
                      <a:endParaRPr 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1E1E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518113108"/>
                  </a:ext>
                </a:extLst>
              </a:tr>
              <a:tr h="0">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endParaRPr lang="en-US" sz="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3196933832"/>
                  </a:ext>
                </a:extLst>
              </a:tr>
              <a:tr h="370840">
                <a:tc>
                  <a:txBody>
                    <a:bodyPr/>
                    <a:lstStyle/>
                    <a:p>
                      <a:pPr algn="ctr"/>
                      <a:r>
                        <a:rPr lang="en-US" b="0" dirty="0">
                          <a:solidFill>
                            <a:schemeClr val="tx1"/>
                          </a:solidFill>
                        </a:rPr>
                        <a:t>IV</a:t>
                      </a:r>
                    </a:p>
                  </a:txBody>
                  <a:tcPr>
                    <a:lnL w="12700" cap="flat" cmpd="sng" algn="ctr">
                      <a:solidFill>
                        <a:schemeClr val="bg2"/>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10000"/>
                        <a:lumOff val="90000"/>
                      </a:schemeClr>
                    </a:solidFill>
                  </a:tcPr>
                </a:tc>
                <a:tc>
                  <a:txBody>
                    <a:bodyPr/>
                    <a:lstStyle/>
                    <a:p>
                      <a:r>
                        <a:rPr lang="en-US" dirty="0">
                          <a:solidFill>
                            <a:schemeClr val="bg2"/>
                          </a:solidFill>
                        </a:rPr>
                        <a:t>Likelihood of approval</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gradFill>
                      <a:gsLst>
                        <a:gs pos="50000">
                          <a:schemeClr val="bg1"/>
                        </a:gs>
                        <a:gs pos="49000">
                          <a:schemeClr val="tx2">
                            <a:lumMod val="10000"/>
                            <a:lumOff val="90000"/>
                          </a:schemeClr>
                        </a:gs>
                        <a:gs pos="0">
                          <a:schemeClr val="tx2">
                            <a:lumMod val="10000"/>
                            <a:lumOff val="90000"/>
                          </a:schemeClr>
                        </a:gs>
                        <a:gs pos="100000">
                          <a:schemeClr val="bg1"/>
                        </a:gs>
                      </a:gsLst>
                      <a:lin ang="10800000" scaled="1"/>
                    </a:gra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05950709"/>
                  </a:ext>
                </a:extLst>
              </a:tr>
              <a:tr h="233989">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sz="16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extLst>
                  <a:ext uri="{0D108BD9-81ED-4DB2-BD59-A6C34878D82A}">
                    <a16:rowId xmlns:a16="http://schemas.microsoft.com/office/drawing/2014/main" val="953396354"/>
                  </a:ext>
                </a:extLst>
              </a:tr>
              <a:tr h="370840">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gradFill>
                      <a:gsLst>
                        <a:gs pos="50000">
                          <a:schemeClr val="bg1"/>
                        </a:gs>
                        <a:gs pos="49000">
                          <a:schemeClr val="tx2">
                            <a:lumMod val="10000"/>
                            <a:lumOff val="90000"/>
                          </a:schemeClr>
                        </a:gs>
                        <a:gs pos="0">
                          <a:schemeClr val="tx2">
                            <a:lumMod val="10000"/>
                            <a:lumOff val="90000"/>
                          </a:schemeClr>
                        </a:gs>
                        <a:gs pos="100000">
                          <a:schemeClr val="bg1"/>
                        </a:gs>
                      </a:gsLst>
                      <a:lin ang="10800000" scaled="1"/>
                    </a:gradFill>
                  </a:tcPr>
                </a:tc>
                <a:tc>
                  <a:txBody>
                    <a:bodyPr/>
                    <a:lstStyle/>
                    <a:p>
                      <a:endParaRPr 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B1F2"/>
                    </a:soli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gradFill>
                      <a:gsLst>
                        <a:gs pos="50000">
                          <a:schemeClr val="bg1"/>
                        </a:gs>
                        <a:gs pos="49000">
                          <a:schemeClr val="tx2">
                            <a:lumMod val="10000"/>
                            <a:lumOff val="90000"/>
                          </a:schemeClr>
                        </a:gs>
                        <a:gs pos="0">
                          <a:schemeClr val="tx2">
                            <a:lumMod val="10000"/>
                            <a:lumOff val="90000"/>
                          </a:schemeClr>
                        </a:gs>
                        <a:gs pos="100000">
                          <a:schemeClr val="bg1"/>
                        </a:gs>
                      </a:gsLst>
                      <a:lin ang="10800000" scaled="1"/>
                    </a:gradFill>
                  </a:tcPr>
                </a:tc>
                <a:tc>
                  <a:txBody>
                    <a:bodyPr/>
                    <a:lstStyle/>
                    <a:p>
                      <a:endParaRPr lang="en-US"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91257565"/>
                  </a:ext>
                </a:extLst>
              </a:tr>
            </a:tbl>
          </a:graphicData>
        </a:graphic>
      </p:graphicFrame>
      <p:sp>
        <p:nvSpPr>
          <p:cNvPr id="10" name="Isosceles Triangle 9">
            <a:extLst>
              <a:ext uri="{FF2B5EF4-FFF2-40B4-BE49-F238E27FC236}">
                <a16:creationId xmlns:a16="http://schemas.microsoft.com/office/drawing/2014/main" id="{28A358C0-8323-45D3-8303-ADE6CDBDA927}"/>
              </a:ext>
            </a:extLst>
          </p:cNvPr>
          <p:cNvSpPr/>
          <p:nvPr/>
        </p:nvSpPr>
        <p:spPr>
          <a:xfrm rot="10800000">
            <a:off x="7551408" y="4630200"/>
            <a:ext cx="2220892" cy="251747"/>
          </a:xfrm>
          <a:prstGeom prst="triangle">
            <a:avLst/>
          </a:prstGeom>
          <a:solidFill>
            <a:srgbClr val="0070C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FD145C7-A5B3-4C70-9CAD-ABCA8E8CDC47}"/>
              </a:ext>
            </a:extLst>
          </p:cNvPr>
          <p:cNvSpPr/>
          <p:nvPr/>
        </p:nvSpPr>
        <p:spPr>
          <a:xfrm rot="10800000">
            <a:off x="5253529" y="4630201"/>
            <a:ext cx="2153805" cy="251747"/>
          </a:xfrm>
          <a:prstGeom prst="triangle">
            <a:avLst/>
          </a:prstGeom>
          <a:solidFill>
            <a:srgbClr val="C0000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2C3CE8A-4E7E-49C9-A8FF-72D543A18FD7}"/>
              </a:ext>
            </a:extLst>
          </p:cNvPr>
          <p:cNvGrpSpPr/>
          <p:nvPr/>
        </p:nvGrpSpPr>
        <p:grpSpPr>
          <a:xfrm>
            <a:off x="12541200" y="2475965"/>
            <a:ext cx="109728" cy="365760"/>
            <a:chOff x="8904417" y="4934040"/>
            <a:chExt cx="109728" cy="365760"/>
          </a:xfrm>
        </p:grpSpPr>
        <p:sp>
          <p:nvSpPr>
            <p:cNvPr id="16" name="Rectangle 15">
              <a:extLst>
                <a:ext uri="{FF2B5EF4-FFF2-40B4-BE49-F238E27FC236}">
                  <a16:creationId xmlns:a16="http://schemas.microsoft.com/office/drawing/2014/main" id="{22C8C838-75AB-424C-9EFC-3A07DC22B3C4}"/>
                </a:ext>
              </a:extLst>
            </p:cNvPr>
            <p:cNvSpPr/>
            <p:nvPr/>
          </p:nvSpPr>
          <p:spPr>
            <a:xfrm>
              <a:off x="8904417" y="4934040"/>
              <a:ext cx="109728" cy="365760"/>
            </a:xfrm>
            <a:prstGeom prst="rect">
              <a:avLst/>
            </a:prstGeom>
            <a:solidFill>
              <a:srgbClr val="00B1F2"/>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AC45DB5-E619-4280-A39E-A248D55B8B32}"/>
                </a:ext>
              </a:extLst>
            </p:cNvPr>
            <p:cNvCxnSpPr/>
            <p:nvPr/>
          </p:nvCxnSpPr>
          <p:spPr>
            <a:xfrm flipV="1">
              <a:off x="9014145" y="4938612"/>
              <a:ext cx="0" cy="356616"/>
            </a:xfrm>
            <a:prstGeom prst="line">
              <a:avLst/>
            </a:prstGeom>
            <a:ln w="1270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22BF2AF6-3E88-428C-9C6F-47D4B2E45219}"/>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a:t>
            </a:r>
          </a:p>
        </p:txBody>
      </p:sp>
      <p:cxnSp>
        <p:nvCxnSpPr>
          <p:cNvPr id="28" name="Straight Connector 27">
            <a:extLst>
              <a:ext uri="{FF2B5EF4-FFF2-40B4-BE49-F238E27FC236}">
                <a16:creationId xmlns:a16="http://schemas.microsoft.com/office/drawing/2014/main" id="{231BFED7-E916-4F76-8F3F-B9C4A0CDAF92}"/>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75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B2B6F9-9785-4B7C-846F-DC8B02FD56D1}"/>
              </a:ext>
            </a:extLst>
          </p:cNvPr>
          <p:cNvSpPr>
            <a:spLocks noGrp="1"/>
          </p:cNvSpPr>
          <p:nvPr>
            <p:ph type="title"/>
          </p:nvPr>
        </p:nvSpPr>
        <p:spPr/>
        <p:txBody>
          <a:bodyPr>
            <a:noAutofit/>
          </a:bodyPr>
          <a:lstStyle/>
          <a:p>
            <a:r>
              <a:rPr lang="en-US" sz="2800" cap="none" dirty="0"/>
              <a:t>Current competitive dynamics heavily favor </a:t>
            </a:r>
            <a:r>
              <a:rPr lang="en-US" sz="2800" cap="none" dirty="0">
                <a:solidFill>
                  <a:srgbClr val="0070C0"/>
                </a:solidFill>
              </a:rPr>
              <a:t>TNT-002</a:t>
            </a:r>
          </a:p>
        </p:txBody>
      </p:sp>
      <p:sp>
        <p:nvSpPr>
          <p:cNvPr id="8" name="Rectangle 7">
            <a:extLst>
              <a:ext uri="{FF2B5EF4-FFF2-40B4-BE49-F238E27FC236}">
                <a16:creationId xmlns:a16="http://schemas.microsoft.com/office/drawing/2014/main" id="{13044027-C5AB-498A-925C-42D0E67B97A4}"/>
              </a:ext>
            </a:extLst>
          </p:cNvPr>
          <p:cNvSpPr/>
          <p:nvPr/>
        </p:nvSpPr>
        <p:spPr>
          <a:xfrm>
            <a:off x="1469295" y="1180122"/>
            <a:ext cx="1750647" cy="1750647"/>
          </a:xfrm>
          <a:prstGeom prst="rect">
            <a:avLst/>
          </a:prstGeom>
          <a:solidFill>
            <a:schemeClr val="bg2">
              <a:lumMod val="95000"/>
            </a:schemeClr>
          </a:solidFill>
          <a:ln>
            <a:solidFill>
              <a:schemeClr val="tx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55CEEA-E490-4D3E-8BB3-C67351B93899}"/>
              </a:ext>
            </a:extLst>
          </p:cNvPr>
          <p:cNvSpPr/>
          <p:nvPr/>
        </p:nvSpPr>
        <p:spPr>
          <a:xfrm>
            <a:off x="1469294" y="2930769"/>
            <a:ext cx="1750647" cy="1750647"/>
          </a:xfrm>
          <a:prstGeom prst="rect">
            <a:avLst/>
          </a:prstGeom>
          <a:solidFill>
            <a:schemeClr val="bg2">
              <a:lumMod val="95000"/>
            </a:schemeClr>
          </a:solidFill>
          <a:ln>
            <a:solidFill>
              <a:schemeClr val="tx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6B180C-00B4-4EBD-AC24-28E4CE5F8A62}"/>
              </a:ext>
            </a:extLst>
          </p:cNvPr>
          <p:cNvSpPr/>
          <p:nvPr/>
        </p:nvSpPr>
        <p:spPr>
          <a:xfrm>
            <a:off x="1469294" y="4679462"/>
            <a:ext cx="1750647" cy="1750647"/>
          </a:xfrm>
          <a:prstGeom prst="rect">
            <a:avLst/>
          </a:prstGeom>
          <a:solidFill>
            <a:schemeClr val="bg2">
              <a:lumMod val="95000"/>
            </a:schemeClr>
          </a:solidFill>
          <a:ln>
            <a:solidFill>
              <a:schemeClr val="tx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6236B6-AC43-403A-B596-948103D727ED}"/>
              </a:ext>
            </a:extLst>
          </p:cNvPr>
          <p:cNvSpPr/>
          <p:nvPr/>
        </p:nvSpPr>
        <p:spPr>
          <a:xfrm>
            <a:off x="3219941" y="4679461"/>
            <a:ext cx="1750647" cy="1750647"/>
          </a:xfrm>
          <a:prstGeom prst="rect">
            <a:avLst/>
          </a:prstGeom>
          <a:solidFill>
            <a:schemeClr val="bg2">
              <a:lumMod val="95000"/>
            </a:schemeClr>
          </a:solidFill>
          <a:ln>
            <a:solidFill>
              <a:schemeClr val="tx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438872-0235-4DB5-B01A-B5E33BBF1172}"/>
              </a:ext>
            </a:extLst>
          </p:cNvPr>
          <p:cNvSpPr/>
          <p:nvPr/>
        </p:nvSpPr>
        <p:spPr>
          <a:xfrm>
            <a:off x="4970588" y="4679461"/>
            <a:ext cx="1750647" cy="1750647"/>
          </a:xfrm>
          <a:prstGeom prst="rect">
            <a:avLst/>
          </a:prstGeom>
          <a:solidFill>
            <a:schemeClr val="bg2">
              <a:lumMod val="95000"/>
            </a:schemeClr>
          </a:solidFill>
          <a:ln>
            <a:solidFill>
              <a:schemeClr val="tx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017F978-A126-4F1C-B905-3A39C15C881C}"/>
              </a:ext>
            </a:extLst>
          </p:cNvPr>
          <p:cNvSpPr/>
          <p:nvPr/>
        </p:nvSpPr>
        <p:spPr>
          <a:xfrm>
            <a:off x="3219940" y="2928815"/>
            <a:ext cx="1750647" cy="1750647"/>
          </a:xfrm>
          <a:prstGeom prst="rect">
            <a:avLst/>
          </a:prstGeom>
          <a:solidFill>
            <a:schemeClr val="bg2">
              <a:lumMod val="95000"/>
            </a:schemeClr>
          </a:solidFill>
          <a:ln>
            <a:solidFill>
              <a:schemeClr val="tx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5EDA536-F9E9-4B28-9DB7-C5E622E28B83}"/>
              </a:ext>
            </a:extLst>
          </p:cNvPr>
          <p:cNvSpPr/>
          <p:nvPr/>
        </p:nvSpPr>
        <p:spPr>
          <a:xfrm>
            <a:off x="3219939" y="1179145"/>
            <a:ext cx="1750647" cy="1750647"/>
          </a:xfrm>
          <a:prstGeom prst="rect">
            <a:avLst/>
          </a:prstGeom>
          <a:solidFill>
            <a:schemeClr val="bg2">
              <a:lumMod val="95000"/>
            </a:schemeClr>
          </a:solidFill>
          <a:ln>
            <a:solidFill>
              <a:schemeClr val="tx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9732D3-3F04-4E05-8CC1-F3E9278B7E60}"/>
              </a:ext>
            </a:extLst>
          </p:cNvPr>
          <p:cNvSpPr/>
          <p:nvPr/>
        </p:nvSpPr>
        <p:spPr>
          <a:xfrm>
            <a:off x="4970587" y="1179144"/>
            <a:ext cx="1750647" cy="1750647"/>
          </a:xfrm>
          <a:prstGeom prst="rect">
            <a:avLst/>
          </a:prstGeom>
          <a:solidFill>
            <a:schemeClr val="bg2">
              <a:lumMod val="95000"/>
            </a:schemeClr>
          </a:solidFill>
          <a:ln>
            <a:solidFill>
              <a:schemeClr val="tx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9BBFEA8-7F17-447C-983B-1708F4C2D417}"/>
              </a:ext>
            </a:extLst>
          </p:cNvPr>
          <p:cNvSpPr/>
          <p:nvPr/>
        </p:nvSpPr>
        <p:spPr>
          <a:xfrm>
            <a:off x="4970586" y="2928813"/>
            <a:ext cx="1750647" cy="1750647"/>
          </a:xfrm>
          <a:prstGeom prst="rect">
            <a:avLst/>
          </a:prstGeom>
          <a:solidFill>
            <a:schemeClr val="bg2">
              <a:lumMod val="95000"/>
            </a:schemeClr>
          </a:solidFill>
          <a:ln>
            <a:solidFill>
              <a:schemeClr val="tx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A3F6E00-BBBB-43E7-AC57-F21BA2CEA6AF}"/>
              </a:ext>
            </a:extLst>
          </p:cNvPr>
          <p:cNvSpPr txBox="1"/>
          <p:nvPr/>
        </p:nvSpPr>
        <p:spPr>
          <a:xfrm>
            <a:off x="216916" y="1869801"/>
            <a:ext cx="1164884" cy="369332"/>
          </a:xfrm>
          <a:prstGeom prst="rect">
            <a:avLst/>
          </a:prstGeom>
          <a:noFill/>
        </p:spPr>
        <p:txBody>
          <a:bodyPr wrap="square" rtlCol="0">
            <a:spAutoFit/>
          </a:bodyPr>
          <a:lstStyle/>
          <a:p>
            <a:pPr algn="ctr"/>
            <a:r>
              <a:rPr lang="en-US" dirty="0"/>
              <a:t>Launched</a:t>
            </a:r>
          </a:p>
        </p:txBody>
      </p:sp>
      <p:sp>
        <p:nvSpPr>
          <p:cNvPr id="28" name="TextBox 27">
            <a:extLst>
              <a:ext uri="{FF2B5EF4-FFF2-40B4-BE49-F238E27FC236}">
                <a16:creationId xmlns:a16="http://schemas.microsoft.com/office/drawing/2014/main" id="{3DE5AB33-C735-43A0-85F6-07EAE90EA656}"/>
              </a:ext>
            </a:extLst>
          </p:cNvPr>
          <p:cNvSpPr txBox="1"/>
          <p:nvPr/>
        </p:nvSpPr>
        <p:spPr>
          <a:xfrm>
            <a:off x="269866" y="3620448"/>
            <a:ext cx="1058985" cy="369332"/>
          </a:xfrm>
          <a:prstGeom prst="rect">
            <a:avLst/>
          </a:prstGeom>
          <a:noFill/>
        </p:spPr>
        <p:txBody>
          <a:bodyPr wrap="square" rtlCol="0">
            <a:spAutoFit/>
          </a:bodyPr>
          <a:lstStyle/>
          <a:p>
            <a:pPr algn="ctr"/>
            <a:r>
              <a:rPr lang="en-US" dirty="0"/>
              <a:t>Phase III</a:t>
            </a:r>
          </a:p>
        </p:txBody>
      </p:sp>
      <p:sp>
        <p:nvSpPr>
          <p:cNvPr id="29" name="TextBox 28">
            <a:extLst>
              <a:ext uri="{FF2B5EF4-FFF2-40B4-BE49-F238E27FC236}">
                <a16:creationId xmlns:a16="http://schemas.microsoft.com/office/drawing/2014/main" id="{FEA5EEC1-2C37-4037-BB6A-62DE93CB3688}"/>
              </a:ext>
            </a:extLst>
          </p:cNvPr>
          <p:cNvSpPr txBox="1"/>
          <p:nvPr/>
        </p:nvSpPr>
        <p:spPr>
          <a:xfrm>
            <a:off x="269866" y="5371095"/>
            <a:ext cx="1058985" cy="369332"/>
          </a:xfrm>
          <a:prstGeom prst="rect">
            <a:avLst/>
          </a:prstGeom>
          <a:noFill/>
        </p:spPr>
        <p:txBody>
          <a:bodyPr wrap="square" rtlCol="0">
            <a:spAutoFit/>
          </a:bodyPr>
          <a:lstStyle/>
          <a:p>
            <a:pPr algn="ctr"/>
            <a:r>
              <a:rPr lang="en-US" dirty="0"/>
              <a:t>Phase I/II</a:t>
            </a:r>
          </a:p>
        </p:txBody>
      </p:sp>
      <p:sp>
        <p:nvSpPr>
          <p:cNvPr id="66" name="Rectangle 65">
            <a:extLst>
              <a:ext uri="{FF2B5EF4-FFF2-40B4-BE49-F238E27FC236}">
                <a16:creationId xmlns:a16="http://schemas.microsoft.com/office/drawing/2014/main" id="{B9603848-36DD-4035-8910-714E3DF97727}"/>
              </a:ext>
            </a:extLst>
          </p:cNvPr>
          <p:cNvSpPr/>
          <p:nvPr/>
        </p:nvSpPr>
        <p:spPr>
          <a:xfrm rot="5400000">
            <a:off x="1502271" y="1214821"/>
            <a:ext cx="5215360" cy="5215218"/>
          </a:xfrm>
          <a:prstGeom prst="rect">
            <a:avLst/>
          </a:prstGeom>
          <a:gradFill flip="none" rotWithShape="1">
            <a:gsLst>
              <a:gs pos="55000">
                <a:srgbClr val="E08080">
                  <a:alpha val="20000"/>
                </a:srgbClr>
              </a:gs>
              <a:gs pos="71000">
                <a:schemeClr val="bg2">
                  <a:alpha val="0"/>
                </a:schemeClr>
              </a:gs>
              <a:gs pos="21000">
                <a:srgbClr val="C00000">
                  <a:alpha val="4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90BFC60-526E-4C6A-AADD-07934A00F77C}"/>
              </a:ext>
            </a:extLst>
          </p:cNvPr>
          <p:cNvSpPr txBox="1"/>
          <p:nvPr/>
        </p:nvSpPr>
        <p:spPr>
          <a:xfrm>
            <a:off x="1815124" y="705723"/>
            <a:ext cx="1058985" cy="369332"/>
          </a:xfrm>
          <a:prstGeom prst="rect">
            <a:avLst/>
          </a:prstGeom>
          <a:noFill/>
        </p:spPr>
        <p:txBody>
          <a:bodyPr wrap="square" rtlCol="0">
            <a:spAutoFit/>
          </a:bodyPr>
          <a:lstStyle/>
          <a:p>
            <a:pPr algn="ctr"/>
            <a:r>
              <a:rPr lang="en-US" dirty="0"/>
              <a:t>Analogs</a:t>
            </a:r>
          </a:p>
        </p:txBody>
      </p:sp>
      <p:sp>
        <p:nvSpPr>
          <p:cNvPr id="31" name="TextBox 30">
            <a:extLst>
              <a:ext uri="{FF2B5EF4-FFF2-40B4-BE49-F238E27FC236}">
                <a16:creationId xmlns:a16="http://schemas.microsoft.com/office/drawing/2014/main" id="{61DD1481-1506-4938-8D90-C1CE90A62AA8}"/>
              </a:ext>
            </a:extLst>
          </p:cNvPr>
          <p:cNvSpPr txBox="1"/>
          <p:nvPr/>
        </p:nvSpPr>
        <p:spPr>
          <a:xfrm>
            <a:off x="3471008" y="705723"/>
            <a:ext cx="1248508" cy="369332"/>
          </a:xfrm>
          <a:prstGeom prst="rect">
            <a:avLst/>
          </a:prstGeom>
          <a:noFill/>
        </p:spPr>
        <p:txBody>
          <a:bodyPr wrap="square" rtlCol="0">
            <a:spAutoFit/>
          </a:bodyPr>
          <a:lstStyle/>
          <a:p>
            <a:pPr algn="ctr"/>
            <a:r>
              <a:rPr lang="en-US" dirty="0"/>
              <a:t>Same class</a:t>
            </a:r>
          </a:p>
        </p:txBody>
      </p:sp>
      <p:sp>
        <p:nvSpPr>
          <p:cNvPr id="32" name="TextBox 31">
            <a:extLst>
              <a:ext uri="{FF2B5EF4-FFF2-40B4-BE49-F238E27FC236}">
                <a16:creationId xmlns:a16="http://schemas.microsoft.com/office/drawing/2014/main" id="{B4ED3F52-6153-41AF-9BCA-870D0FCB15CD}"/>
              </a:ext>
            </a:extLst>
          </p:cNvPr>
          <p:cNvSpPr txBox="1"/>
          <p:nvPr/>
        </p:nvSpPr>
        <p:spPr>
          <a:xfrm>
            <a:off x="4926577" y="705723"/>
            <a:ext cx="1838665" cy="646331"/>
          </a:xfrm>
          <a:prstGeom prst="rect">
            <a:avLst/>
          </a:prstGeom>
          <a:noFill/>
        </p:spPr>
        <p:txBody>
          <a:bodyPr wrap="square" rtlCol="0">
            <a:spAutoFit/>
          </a:bodyPr>
          <a:lstStyle/>
          <a:p>
            <a:pPr algn="ctr"/>
            <a:r>
              <a:rPr lang="en-US" dirty="0"/>
              <a:t>Same Indication*</a:t>
            </a:r>
          </a:p>
        </p:txBody>
      </p:sp>
      <p:grpSp>
        <p:nvGrpSpPr>
          <p:cNvPr id="73" name="Group 72">
            <a:extLst>
              <a:ext uri="{FF2B5EF4-FFF2-40B4-BE49-F238E27FC236}">
                <a16:creationId xmlns:a16="http://schemas.microsoft.com/office/drawing/2014/main" id="{3D51DDC9-F722-4CFE-AA89-51626D7B48AB}"/>
              </a:ext>
            </a:extLst>
          </p:cNvPr>
          <p:cNvGrpSpPr/>
          <p:nvPr/>
        </p:nvGrpSpPr>
        <p:grpSpPr>
          <a:xfrm>
            <a:off x="6940061" y="4776702"/>
            <a:ext cx="3782645" cy="358083"/>
            <a:chOff x="6940061" y="5196701"/>
            <a:chExt cx="3782645" cy="358083"/>
          </a:xfrm>
        </p:grpSpPr>
        <p:sp>
          <p:nvSpPr>
            <p:cNvPr id="33" name="Star: 4 Points 32">
              <a:extLst>
                <a:ext uri="{FF2B5EF4-FFF2-40B4-BE49-F238E27FC236}">
                  <a16:creationId xmlns:a16="http://schemas.microsoft.com/office/drawing/2014/main" id="{6D80A785-A2C2-4C17-B51E-194BA498DAEC}"/>
                </a:ext>
              </a:extLst>
            </p:cNvPr>
            <p:cNvSpPr/>
            <p:nvPr/>
          </p:nvSpPr>
          <p:spPr>
            <a:xfrm>
              <a:off x="6940061" y="5207951"/>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F2B879D-310C-4567-ACCF-DCACC7ADA4FF}"/>
                </a:ext>
              </a:extLst>
            </p:cNvPr>
            <p:cNvSpPr txBox="1"/>
            <p:nvPr/>
          </p:nvSpPr>
          <p:spPr>
            <a:xfrm>
              <a:off x="7252912" y="5196701"/>
              <a:ext cx="3469794" cy="307777"/>
            </a:xfrm>
            <a:prstGeom prst="rect">
              <a:avLst/>
            </a:prstGeom>
            <a:noFill/>
          </p:spPr>
          <p:txBody>
            <a:bodyPr wrap="square" rtlCol="0">
              <a:spAutoFit/>
            </a:bodyPr>
            <a:lstStyle/>
            <a:p>
              <a:r>
                <a:rPr lang="en-US" sz="1400" dirty="0"/>
                <a:t>TNT-013 comparator, moderate-to-severe AD</a:t>
              </a:r>
            </a:p>
          </p:txBody>
        </p:sp>
      </p:grpSp>
      <p:grpSp>
        <p:nvGrpSpPr>
          <p:cNvPr id="74" name="Group 73">
            <a:extLst>
              <a:ext uri="{FF2B5EF4-FFF2-40B4-BE49-F238E27FC236}">
                <a16:creationId xmlns:a16="http://schemas.microsoft.com/office/drawing/2014/main" id="{C369C501-E1E2-4387-B8F2-93F50A494FBA}"/>
              </a:ext>
            </a:extLst>
          </p:cNvPr>
          <p:cNvGrpSpPr/>
          <p:nvPr/>
        </p:nvGrpSpPr>
        <p:grpSpPr>
          <a:xfrm>
            <a:off x="6940061" y="5269710"/>
            <a:ext cx="3782643" cy="346833"/>
            <a:chOff x="6940061" y="5727224"/>
            <a:chExt cx="3782643" cy="346833"/>
          </a:xfrm>
        </p:grpSpPr>
        <p:sp>
          <p:nvSpPr>
            <p:cNvPr id="34" name="Star: 4 Points 33">
              <a:extLst>
                <a:ext uri="{FF2B5EF4-FFF2-40B4-BE49-F238E27FC236}">
                  <a16:creationId xmlns:a16="http://schemas.microsoft.com/office/drawing/2014/main" id="{B9C7F0CD-73AC-4081-806D-313FD2919A1E}"/>
                </a:ext>
              </a:extLst>
            </p:cNvPr>
            <p:cNvSpPr/>
            <p:nvPr/>
          </p:nvSpPr>
          <p:spPr>
            <a:xfrm>
              <a:off x="6940061" y="5727224"/>
              <a:ext cx="296985" cy="346833"/>
            </a:xfrm>
            <a:prstGeom prst="star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A2FB3D6-A839-441D-9C99-6301380006C9}"/>
                </a:ext>
              </a:extLst>
            </p:cNvPr>
            <p:cNvSpPr txBox="1"/>
            <p:nvPr/>
          </p:nvSpPr>
          <p:spPr>
            <a:xfrm>
              <a:off x="7252911" y="5746752"/>
              <a:ext cx="3469793" cy="307777"/>
            </a:xfrm>
            <a:prstGeom prst="rect">
              <a:avLst/>
            </a:prstGeom>
            <a:noFill/>
          </p:spPr>
          <p:txBody>
            <a:bodyPr wrap="square" rtlCol="0">
              <a:spAutoFit/>
            </a:bodyPr>
            <a:lstStyle/>
            <a:p>
              <a:r>
                <a:rPr lang="en-US" sz="1400" dirty="0"/>
                <a:t>TNT-002 comparator, mild-to-moderate AD</a:t>
              </a:r>
            </a:p>
          </p:txBody>
        </p:sp>
      </p:grpSp>
      <p:sp>
        <p:nvSpPr>
          <p:cNvPr id="37" name="Star: 4 Points 36">
            <a:extLst>
              <a:ext uri="{FF2B5EF4-FFF2-40B4-BE49-F238E27FC236}">
                <a16:creationId xmlns:a16="http://schemas.microsoft.com/office/drawing/2014/main" id="{B77AF3C7-C2CD-46F0-B9E5-96369D46EA97}"/>
              </a:ext>
            </a:extLst>
          </p:cNvPr>
          <p:cNvSpPr/>
          <p:nvPr/>
        </p:nvSpPr>
        <p:spPr>
          <a:xfrm>
            <a:off x="2196126" y="1878006"/>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r: 4 Points 39">
            <a:extLst>
              <a:ext uri="{FF2B5EF4-FFF2-40B4-BE49-F238E27FC236}">
                <a16:creationId xmlns:a16="http://schemas.microsoft.com/office/drawing/2014/main" id="{D2328D73-C7B9-48FF-84A7-4F984A537BD5}"/>
              </a:ext>
            </a:extLst>
          </p:cNvPr>
          <p:cNvSpPr/>
          <p:nvPr/>
        </p:nvSpPr>
        <p:spPr>
          <a:xfrm>
            <a:off x="2196125" y="5108579"/>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r: 4 Points 40">
            <a:extLst>
              <a:ext uri="{FF2B5EF4-FFF2-40B4-BE49-F238E27FC236}">
                <a16:creationId xmlns:a16="http://schemas.microsoft.com/office/drawing/2014/main" id="{B615570E-CF24-4800-8368-1955507AEAEF}"/>
              </a:ext>
            </a:extLst>
          </p:cNvPr>
          <p:cNvSpPr/>
          <p:nvPr/>
        </p:nvSpPr>
        <p:spPr>
          <a:xfrm>
            <a:off x="3946206" y="3368329"/>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4 Points 48">
            <a:extLst>
              <a:ext uri="{FF2B5EF4-FFF2-40B4-BE49-F238E27FC236}">
                <a16:creationId xmlns:a16="http://schemas.microsoft.com/office/drawing/2014/main" id="{7CA294C2-8349-4C11-B78A-CFBE18474DA4}"/>
              </a:ext>
            </a:extLst>
          </p:cNvPr>
          <p:cNvSpPr/>
          <p:nvPr/>
        </p:nvSpPr>
        <p:spPr>
          <a:xfrm>
            <a:off x="2196125" y="3829955"/>
            <a:ext cx="296985" cy="346833"/>
          </a:xfrm>
          <a:prstGeom prst="star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4 Points 49">
            <a:extLst>
              <a:ext uri="{FF2B5EF4-FFF2-40B4-BE49-F238E27FC236}">
                <a16:creationId xmlns:a16="http://schemas.microsoft.com/office/drawing/2014/main" id="{F015DD2B-4E2C-45E1-90F3-A3A4B3605664}"/>
              </a:ext>
            </a:extLst>
          </p:cNvPr>
          <p:cNvSpPr/>
          <p:nvPr/>
        </p:nvSpPr>
        <p:spPr>
          <a:xfrm>
            <a:off x="2196125" y="5599321"/>
            <a:ext cx="296985" cy="346833"/>
          </a:xfrm>
          <a:prstGeom prst="star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D5ADAE79-BF43-4799-9364-DFED68093C16}"/>
              </a:ext>
            </a:extLst>
          </p:cNvPr>
          <p:cNvGrpSpPr/>
          <p:nvPr/>
        </p:nvGrpSpPr>
        <p:grpSpPr>
          <a:xfrm>
            <a:off x="3572731" y="3809718"/>
            <a:ext cx="1045064" cy="346833"/>
            <a:chOff x="3565625" y="3809718"/>
            <a:chExt cx="1045064" cy="346833"/>
          </a:xfrm>
        </p:grpSpPr>
        <p:sp>
          <p:nvSpPr>
            <p:cNvPr id="51" name="Star: 4 Points 50">
              <a:extLst>
                <a:ext uri="{FF2B5EF4-FFF2-40B4-BE49-F238E27FC236}">
                  <a16:creationId xmlns:a16="http://schemas.microsoft.com/office/drawing/2014/main" id="{6EF316DA-18C8-4BE2-990E-8E12EF7D9E9C}"/>
                </a:ext>
              </a:extLst>
            </p:cNvPr>
            <p:cNvSpPr/>
            <p:nvPr/>
          </p:nvSpPr>
          <p:spPr>
            <a:xfrm>
              <a:off x="3565625" y="3809718"/>
              <a:ext cx="296985" cy="346833"/>
            </a:xfrm>
            <a:prstGeom prst="star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4 Points 51">
              <a:extLst>
                <a:ext uri="{FF2B5EF4-FFF2-40B4-BE49-F238E27FC236}">
                  <a16:creationId xmlns:a16="http://schemas.microsoft.com/office/drawing/2014/main" id="{09E64E9D-60A4-4464-B27C-5520FC38DDA2}"/>
                </a:ext>
              </a:extLst>
            </p:cNvPr>
            <p:cNvSpPr/>
            <p:nvPr/>
          </p:nvSpPr>
          <p:spPr>
            <a:xfrm>
              <a:off x="3939664" y="3809718"/>
              <a:ext cx="296985" cy="346833"/>
            </a:xfrm>
            <a:prstGeom prst="star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4 Points 52">
              <a:extLst>
                <a:ext uri="{FF2B5EF4-FFF2-40B4-BE49-F238E27FC236}">
                  <a16:creationId xmlns:a16="http://schemas.microsoft.com/office/drawing/2014/main" id="{2E31D75F-454B-43D9-88EC-F73341D6DEAC}"/>
                </a:ext>
              </a:extLst>
            </p:cNvPr>
            <p:cNvSpPr/>
            <p:nvPr/>
          </p:nvSpPr>
          <p:spPr>
            <a:xfrm>
              <a:off x="4313704" y="3809718"/>
              <a:ext cx="296985" cy="346833"/>
            </a:xfrm>
            <a:prstGeom prst="star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05805422-15BE-4546-A4E6-91E8A91453B8}"/>
              </a:ext>
            </a:extLst>
          </p:cNvPr>
          <p:cNvGrpSpPr/>
          <p:nvPr/>
        </p:nvGrpSpPr>
        <p:grpSpPr>
          <a:xfrm>
            <a:off x="2002634" y="3402792"/>
            <a:ext cx="683967" cy="346833"/>
            <a:chOff x="2000904" y="3402792"/>
            <a:chExt cx="683967" cy="346833"/>
          </a:xfrm>
        </p:grpSpPr>
        <p:sp>
          <p:nvSpPr>
            <p:cNvPr id="58" name="Star: 4 Points 57">
              <a:extLst>
                <a:ext uri="{FF2B5EF4-FFF2-40B4-BE49-F238E27FC236}">
                  <a16:creationId xmlns:a16="http://schemas.microsoft.com/office/drawing/2014/main" id="{173FC767-7647-46B2-926B-AEAE5F778A17}"/>
                </a:ext>
              </a:extLst>
            </p:cNvPr>
            <p:cNvSpPr/>
            <p:nvPr/>
          </p:nvSpPr>
          <p:spPr>
            <a:xfrm>
              <a:off x="2000904" y="3402792"/>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4 Points 58">
              <a:extLst>
                <a:ext uri="{FF2B5EF4-FFF2-40B4-BE49-F238E27FC236}">
                  <a16:creationId xmlns:a16="http://schemas.microsoft.com/office/drawing/2014/main" id="{21511982-49D4-41E1-923E-2FFEB82E8BB1}"/>
                </a:ext>
              </a:extLst>
            </p:cNvPr>
            <p:cNvSpPr/>
            <p:nvPr/>
          </p:nvSpPr>
          <p:spPr>
            <a:xfrm>
              <a:off x="2387886" y="3402792"/>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BD6EA413-231F-477F-B83F-FA942A2A1ABA}"/>
              </a:ext>
            </a:extLst>
          </p:cNvPr>
          <p:cNvSpPr txBox="1"/>
          <p:nvPr/>
        </p:nvSpPr>
        <p:spPr>
          <a:xfrm>
            <a:off x="6940061" y="6213687"/>
            <a:ext cx="3487794" cy="400110"/>
          </a:xfrm>
          <a:prstGeom prst="rect">
            <a:avLst/>
          </a:prstGeom>
          <a:noFill/>
        </p:spPr>
        <p:txBody>
          <a:bodyPr wrap="square" rtlCol="0" anchor="b">
            <a:spAutoFit/>
          </a:bodyPr>
          <a:lstStyle/>
          <a:p>
            <a:r>
              <a:rPr lang="en-US" sz="1000" dirty="0"/>
              <a:t>“Analog” = overlapping indication + mechanism of action</a:t>
            </a:r>
            <a:br>
              <a:rPr lang="en-US" sz="1000" dirty="0"/>
            </a:br>
            <a:r>
              <a:rPr lang="en-US" sz="1000" dirty="0"/>
              <a:t>* Pipeline drugs without a disease severity focus were excluded</a:t>
            </a:r>
          </a:p>
        </p:txBody>
      </p:sp>
      <p:sp>
        <p:nvSpPr>
          <p:cNvPr id="65" name="Content Placeholder 2">
            <a:extLst>
              <a:ext uri="{FF2B5EF4-FFF2-40B4-BE49-F238E27FC236}">
                <a16:creationId xmlns:a16="http://schemas.microsoft.com/office/drawing/2014/main" id="{7D406B16-171E-419C-A018-2C2080B71579}"/>
              </a:ext>
            </a:extLst>
          </p:cNvPr>
          <p:cNvSpPr txBox="1">
            <a:spLocks/>
          </p:cNvSpPr>
          <p:nvPr/>
        </p:nvSpPr>
        <p:spPr>
          <a:xfrm>
            <a:off x="7007846" y="1179144"/>
            <a:ext cx="3976681" cy="329251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DUPIXENT</a:t>
            </a:r>
            <a:r>
              <a:rPr lang="en-US" baseline="30000" dirty="0"/>
              <a:t>®</a:t>
            </a:r>
            <a:r>
              <a:rPr lang="en-US" dirty="0"/>
              <a:t> is an entrenched competitor for </a:t>
            </a:r>
            <a:r>
              <a:rPr lang="en-US" dirty="0">
                <a:solidFill>
                  <a:srgbClr val="C00000"/>
                </a:solidFill>
              </a:rPr>
              <a:t>TNT-013</a:t>
            </a:r>
          </a:p>
          <a:p>
            <a:r>
              <a:rPr lang="en-US" dirty="0">
                <a:solidFill>
                  <a:srgbClr val="C00000"/>
                </a:solidFill>
              </a:rPr>
              <a:t>TNT-013</a:t>
            </a:r>
            <a:r>
              <a:rPr lang="en-US" dirty="0"/>
              <a:t> is threatened by ph. III analogs that boast oral routes of administration</a:t>
            </a:r>
          </a:p>
          <a:p>
            <a:r>
              <a:rPr lang="en-US" dirty="0"/>
              <a:t>Despite a saturated topical market, </a:t>
            </a:r>
            <a:r>
              <a:rPr lang="en-US" b="1" dirty="0">
                <a:solidFill>
                  <a:srgbClr val="0070C0"/>
                </a:solidFill>
              </a:rPr>
              <a:t>TNT-002</a:t>
            </a:r>
            <a:r>
              <a:rPr lang="en-US" b="1" dirty="0"/>
              <a:t> does not yet have any launched class competitors</a:t>
            </a:r>
          </a:p>
        </p:txBody>
      </p:sp>
      <p:sp>
        <p:nvSpPr>
          <p:cNvPr id="62" name="TextBox 61">
            <a:extLst>
              <a:ext uri="{FF2B5EF4-FFF2-40B4-BE49-F238E27FC236}">
                <a16:creationId xmlns:a16="http://schemas.microsoft.com/office/drawing/2014/main" id="{B38251BC-6B58-462C-A815-E9138040794D}"/>
              </a:ext>
            </a:extLst>
          </p:cNvPr>
          <p:cNvSpPr txBox="1"/>
          <p:nvPr/>
        </p:nvSpPr>
        <p:spPr>
          <a:xfrm>
            <a:off x="5692376" y="1469380"/>
            <a:ext cx="1028853" cy="830997"/>
          </a:xfrm>
          <a:prstGeom prst="rect">
            <a:avLst/>
          </a:prstGeom>
          <a:noFill/>
        </p:spPr>
        <p:txBody>
          <a:bodyPr wrap="square" rtlCol="0">
            <a:spAutoFit/>
          </a:bodyPr>
          <a:lstStyle/>
          <a:p>
            <a:r>
              <a:rPr lang="en-US" sz="1200" dirty="0">
                <a:solidFill>
                  <a:schemeClr val="tx2"/>
                </a:solidFill>
              </a:rPr>
              <a:t>6+ active brands; numerous generics</a:t>
            </a:r>
          </a:p>
        </p:txBody>
      </p:sp>
      <p:sp>
        <p:nvSpPr>
          <p:cNvPr id="69" name="TextBox 68">
            <a:extLst>
              <a:ext uri="{FF2B5EF4-FFF2-40B4-BE49-F238E27FC236}">
                <a16:creationId xmlns:a16="http://schemas.microsoft.com/office/drawing/2014/main" id="{BFD6F2B7-7646-4881-872F-E6B01885106C}"/>
              </a:ext>
            </a:extLst>
          </p:cNvPr>
          <p:cNvSpPr txBox="1"/>
          <p:nvPr/>
        </p:nvSpPr>
        <p:spPr>
          <a:xfrm>
            <a:off x="1657350" y="2268293"/>
            <a:ext cx="1374528" cy="276999"/>
          </a:xfrm>
          <a:prstGeom prst="rect">
            <a:avLst/>
          </a:prstGeom>
          <a:noFill/>
        </p:spPr>
        <p:txBody>
          <a:bodyPr wrap="square" rtlCol="0">
            <a:spAutoFit/>
          </a:bodyPr>
          <a:lstStyle/>
          <a:p>
            <a:pPr algn="ctr"/>
            <a:r>
              <a:rPr lang="en-US" sz="1200" b="1" dirty="0">
                <a:solidFill>
                  <a:schemeClr val="tx2"/>
                </a:solidFill>
              </a:rPr>
              <a:t>DUPIXENT</a:t>
            </a:r>
            <a:r>
              <a:rPr lang="en-US" sz="1200" b="1" baseline="30000" dirty="0">
                <a:solidFill>
                  <a:schemeClr val="tx2"/>
                </a:solidFill>
              </a:rPr>
              <a:t>®</a:t>
            </a:r>
          </a:p>
        </p:txBody>
      </p:sp>
      <p:sp>
        <p:nvSpPr>
          <p:cNvPr id="71" name="TextBox 70">
            <a:extLst>
              <a:ext uri="{FF2B5EF4-FFF2-40B4-BE49-F238E27FC236}">
                <a16:creationId xmlns:a16="http://schemas.microsoft.com/office/drawing/2014/main" id="{39FEE70C-BD39-4CF6-8B84-6C678C81EFB3}"/>
              </a:ext>
            </a:extLst>
          </p:cNvPr>
          <p:cNvSpPr txBox="1"/>
          <p:nvPr/>
        </p:nvSpPr>
        <p:spPr>
          <a:xfrm>
            <a:off x="7265336" y="5751467"/>
            <a:ext cx="4035710" cy="523220"/>
          </a:xfrm>
          <a:prstGeom prst="rect">
            <a:avLst/>
          </a:prstGeom>
          <a:noFill/>
        </p:spPr>
        <p:txBody>
          <a:bodyPr wrap="square" rtlCol="0">
            <a:spAutoFit/>
          </a:bodyPr>
          <a:lstStyle/>
          <a:p>
            <a:r>
              <a:rPr lang="en-US" sz="1400" dirty="0"/>
              <a:t>Color intensity = threat of competition (illustrative)</a:t>
            </a:r>
          </a:p>
        </p:txBody>
      </p:sp>
      <p:grpSp>
        <p:nvGrpSpPr>
          <p:cNvPr id="102" name="Group 101">
            <a:extLst>
              <a:ext uri="{FF2B5EF4-FFF2-40B4-BE49-F238E27FC236}">
                <a16:creationId xmlns:a16="http://schemas.microsoft.com/office/drawing/2014/main" id="{C0A88676-FB5D-45AA-B1C1-BAA6D7DA06E8}"/>
              </a:ext>
            </a:extLst>
          </p:cNvPr>
          <p:cNvGrpSpPr/>
          <p:nvPr/>
        </p:nvGrpSpPr>
        <p:grpSpPr>
          <a:xfrm>
            <a:off x="5147623" y="3368329"/>
            <a:ext cx="1394548" cy="346833"/>
            <a:chOff x="5147623" y="3051798"/>
            <a:chExt cx="1394548" cy="346833"/>
          </a:xfrm>
        </p:grpSpPr>
        <p:sp>
          <p:nvSpPr>
            <p:cNvPr id="75" name="Star: 4 Points 74">
              <a:extLst>
                <a:ext uri="{FF2B5EF4-FFF2-40B4-BE49-F238E27FC236}">
                  <a16:creationId xmlns:a16="http://schemas.microsoft.com/office/drawing/2014/main" id="{9983513B-9257-4E43-A580-B3EACF2639EB}"/>
                </a:ext>
              </a:extLst>
            </p:cNvPr>
            <p:cNvSpPr/>
            <p:nvPr/>
          </p:nvSpPr>
          <p:spPr>
            <a:xfrm>
              <a:off x="5147623" y="3051798"/>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A72FAAD6-A477-4B4F-83B3-D20B14EF8CAB}"/>
                </a:ext>
              </a:extLst>
            </p:cNvPr>
            <p:cNvGrpSpPr/>
            <p:nvPr/>
          </p:nvGrpSpPr>
          <p:grpSpPr>
            <a:xfrm>
              <a:off x="5514490" y="3051798"/>
              <a:ext cx="662839" cy="346833"/>
              <a:chOff x="5465345" y="3051798"/>
              <a:chExt cx="662839" cy="346833"/>
            </a:xfrm>
          </p:grpSpPr>
          <p:sp>
            <p:nvSpPr>
              <p:cNvPr id="76" name="Star: 4 Points 75">
                <a:extLst>
                  <a:ext uri="{FF2B5EF4-FFF2-40B4-BE49-F238E27FC236}">
                    <a16:creationId xmlns:a16="http://schemas.microsoft.com/office/drawing/2014/main" id="{1C95FDF0-712A-4E8E-ADAC-36D194BB9714}"/>
                  </a:ext>
                </a:extLst>
              </p:cNvPr>
              <p:cNvSpPr/>
              <p:nvPr/>
            </p:nvSpPr>
            <p:spPr>
              <a:xfrm>
                <a:off x="5465345" y="3051798"/>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4 Points 76">
                <a:extLst>
                  <a:ext uri="{FF2B5EF4-FFF2-40B4-BE49-F238E27FC236}">
                    <a16:creationId xmlns:a16="http://schemas.microsoft.com/office/drawing/2014/main" id="{5E4FB9F7-371A-47B9-B679-27C9E41BF154}"/>
                  </a:ext>
                </a:extLst>
              </p:cNvPr>
              <p:cNvSpPr/>
              <p:nvPr/>
            </p:nvSpPr>
            <p:spPr>
              <a:xfrm>
                <a:off x="5831199" y="3051798"/>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Star: 4 Points 77">
              <a:extLst>
                <a:ext uri="{FF2B5EF4-FFF2-40B4-BE49-F238E27FC236}">
                  <a16:creationId xmlns:a16="http://schemas.microsoft.com/office/drawing/2014/main" id="{4A20CEC8-A128-46EF-ACF3-D33FB38C36AC}"/>
                </a:ext>
              </a:extLst>
            </p:cNvPr>
            <p:cNvSpPr/>
            <p:nvPr/>
          </p:nvSpPr>
          <p:spPr>
            <a:xfrm>
              <a:off x="6245186" y="3051798"/>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Star: 4 Points 80">
            <a:extLst>
              <a:ext uri="{FF2B5EF4-FFF2-40B4-BE49-F238E27FC236}">
                <a16:creationId xmlns:a16="http://schemas.microsoft.com/office/drawing/2014/main" id="{94D8901A-4C4A-4531-B29C-B37794077611}"/>
              </a:ext>
            </a:extLst>
          </p:cNvPr>
          <p:cNvSpPr/>
          <p:nvPr/>
        </p:nvSpPr>
        <p:spPr>
          <a:xfrm>
            <a:off x="5697417" y="3816363"/>
            <a:ext cx="296985" cy="346833"/>
          </a:xfrm>
          <a:prstGeom prst="star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5E513FF-C109-4503-9502-9A929E400E5A}"/>
              </a:ext>
            </a:extLst>
          </p:cNvPr>
          <p:cNvGrpSpPr/>
          <p:nvPr/>
        </p:nvGrpSpPr>
        <p:grpSpPr>
          <a:xfrm>
            <a:off x="5375653" y="4993140"/>
            <a:ext cx="939381" cy="441378"/>
            <a:chOff x="5221900" y="4881683"/>
            <a:chExt cx="939381" cy="441378"/>
          </a:xfrm>
        </p:grpSpPr>
        <p:sp>
          <p:nvSpPr>
            <p:cNvPr id="80" name="TextBox 79">
              <a:extLst>
                <a:ext uri="{FF2B5EF4-FFF2-40B4-BE49-F238E27FC236}">
                  <a16:creationId xmlns:a16="http://schemas.microsoft.com/office/drawing/2014/main" id="{619E0824-1236-48ED-A2C9-0C45C41E9D58}"/>
                </a:ext>
              </a:extLst>
            </p:cNvPr>
            <p:cNvSpPr txBox="1"/>
            <p:nvPr/>
          </p:nvSpPr>
          <p:spPr>
            <a:xfrm>
              <a:off x="5683933" y="4950611"/>
              <a:ext cx="477348" cy="276999"/>
            </a:xfrm>
            <a:prstGeom prst="rect">
              <a:avLst/>
            </a:prstGeom>
            <a:noFill/>
          </p:spPr>
          <p:txBody>
            <a:bodyPr wrap="square" rtlCol="0">
              <a:spAutoFit/>
            </a:bodyPr>
            <a:lstStyle/>
            <a:p>
              <a:r>
                <a:rPr lang="en-US" sz="1200" dirty="0"/>
                <a:t>10+</a:t>
              </a:r>
            </a:p>
          </p:txBody>
        </p:sp>
        <p:grpSp>
          <p:nvGrpSpPr>
            <p:cNvPr id="84" name="Group 83">
              <a:extLst>
                <a:ext uri="{FF2B5EF4-FFF2-40B4-BE49-F238E27FC236}">
                  <a16:creationId xmlns:a16="http://schemas.microsoft.com/office/drawing/2014/main" id="{46FC49F3-E6C2-4A26-BBEF-B1A009470207}"/>
                </a:ext>
              </a:extLst>
            </p:cNvPr>
            <p:cNvGrpSpPr/>
            <p:nvPr/>
          </p:nvGrpSpPr>
          <p:grpSpPr>
            <a:xfrm>
              <a:off x="5221900" y="4881683"/>
              <a:ext cx="470477" cy="441378"/>
              <a:chOff x="5232657" y="4930590"/>
              <a:chExt cx="470477" cy="441378"/>
            </a:xfrm>
          </p:grpSpPr>
          <p:sp>
            <p:nvSpPr>
              <p:cNvPr id="79" name="Star: 4 Points 78">
                <a:extLst>
                  <a:ext uri="{FF2B5EF4-FFF2-40B4-BE49-F238E27FC236}">
                    <a16:creationId xmlns:a16="http://schemas.microsoft.com/office/drawing/2014/main" id="{699E3AE8-C44F-4F77-812D-4204822BBEE8}"/>
                  </a:ext>
                </a:extLst>
              </p:cNvPr>
              <p:cNvSpPr/>
              <p:nvPr/>
            </p:nvSpPr>
            <p:spPr>
              <a:xfrm>
                <a:off x="5320267" y="4930590"/>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tar: 4 Points 81">
                <a:extLst>
                  <a:ext uri="{FF2B5EF4-FFF2-40B4-BE49-F238E27FC236}">
                    <a16:creationId xmlns:a16="http://schemas.microsoft.com/office/drawing/2014/main" id="{CA2BCE38-C08E-4284-B5E0-B08F613B1B61}"/>
                  </a:ext>
                </a:extLst>
              </p:cNvPr>
              <p:cNvSpPr/>
              <p:nvPr/>
            </p:nvSpPr>
            <p:spPr>
              <a:xfrm>
                <a:off x="5232657" y="5025135"/>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Star: 4 Points 82">
                <a:extLst>
                  <a:ext uri="{FF2B5EF4-FFF2-40B4-BE49-F238E27FC236}">
                    <a16:creationId xmlns:a16="http://schemas.microsoft.com/office/drawing/2014/main" id="{950F4BEF-7F1D-42BC-908A-3683E693117D}"/>
                  </a:ext>
                </a:extLst>
              </p:cNvPr>
              <p:cNvSpPr/>
              <p:nvPr/>
            </p:nvSpPr>
            <p:spPr>
              <a:xfrm>
                <a:off x="5406149" y="5025134"/>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7A2C2701-D2BF-42AB-A790-69D8D72EC78A}"/>
              </a:ext>
            </a:extLst>
          </p:cNvPr>
          <p:cNvGrpSpPr/>
          <p:nvPr/>
        </p:nvGrpSpPr>
        <p:grpSpPr>
          <a:xfrm>
            <a:off x="5221900" y="1670157"/>
            <a:ext cx="470477" cy="441378"/>
            <a:chOff x="5232657" y="4930590"/>
            <a:chExt cx="470477" cy="441378"/>
          </a:xfrm>
          <a:solidFill>
            <a:srgbClr val="0070C0"/>
          </a:solidFill>
        </p:grpSpPr>
        <p:sp>
          <p:nvSpPr>
            <p:cNvPr id="86" name="Star: 4 Points 85">
              <a:extLst>
                <a:ext uri="{FF2B5EF4-FFF2-40B4-BE49-F238E27FC236}">
                  <a16:creationId xmlns:a16="http://schemas.microsoft.com/office/drawing/2014/main" id="{D5725A10-D275-432D-892C-88DD43065211}"/>
                </a:ext>
              </a:extLst>
            </p:cNvPr>
            <p:cNvSpPr/>
            <p:nvPr/>
          </p:nvSpPr>
          <p:spPr>
            <a:xfrm>
              <a:off x="5320267" y="4930590"/>
              <a:ext cx="296985" cy="346833"/>
            </a:xfrm>
            <a:prstGeom prst="star4">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tar: 4 Points 86">
              <a:extLst>
                <a:ext uri="{FF2B5EF4-FFF2-40B4-BE49-F238E27FC236}">
                  <a16:creationId xmlns:a16="http://schemas.microsoft.com/office/drawing/2014/main" id="{8B620F38-13F9-474E-8380-1B6921D72F07}"/>
                </a:ext>
              </a:extLst>
            </p:cNvPr>
            <p:cNvSpPr/>
            <p:nvPr/>
          </p:nvSpPr>
          <p:spPr>
            <a:xfrm>
              <a:off x="5232657" y="5025135"/>
              <a:ext cx="296985" cy="346833"/>
            </a:xfrm>
            <a:prstGeom prst="star4">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Star: 4 Points 87">
              <a:extLst>
                <a:ext uri="{FF2B5EF4-FFF2-40B4-BE49-F238E27FC236}">
                  <a16:creationId xmlns:a16="http://schemas.microsoft.com/office/drawing/2014/main" id="{A3858259-ABC9-4DB7-9992-81527E9B3F48}"/>
                </a:ext>
              </a:extLst>
            </p:cNvPr>
            <p:cNvSpPr/>
            <p:nvPr/>
          </p:nvSpPr>
          <p:spPr>
            <a:xfrm>
              <a:off x="5406149" y="5025134"/>
              <a:ext cx="296985" cy="346833"/>
            </a:xfrm>
            <a:prstGeom prst="star4">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82FDF87B-20C9-4D1D-A86B-02026F4B038D}"/>
              </a:ext>
            </a:extLst>
          </p:cNvPr>
          <p:cNvGrpSpPr/>
          <p:nvPr/>
        </p:nvGrpSpPr>
        <p:grpSpPr>
          <a:xfrm>
            <a:off x="5375420" y="5702479"/>
            <a:ext cx="932788" cy="441378"/>
            <a:chOff x="5228493" y="5610083"/>
            <a:chExt cx="932788" cy="441378"/>
          </a:xfrm>
        </p:grpSpPr>
        <p:grpSp>
          <p:nvGrpSpPr>
            <p:cNvPr id="93" name="Group 92">
              <a:extLst>
                <a:ext uri="{FF2B5EF4-FFF2-40B4-BE49-F238E27FC236}">
                  <a16:creationId xmlns:a16="http://schemas.microsoft.com/office/drawing/2014/main" id="{86F45CF3-865E-4955-8C64-B2C5641B4407}"/>
                </a:ext>
              </a:extLst>
            </p:cNvPr>
            <p:cNvGrpSpPr/>
            <p:nvPr/>
          </p:nvGrpSpPr>
          <p:grpSpPr>
            <a:xfrm>
              <a:off x="5228493" y="5610083"/>
              <a:ext cx="470477" cy="441378"/>
              <a:chOff x="5232657" y="4930590"/>
              <a:chExt cx="470477" cy="441378"/>
            </a:xfrm>
            <a:solidFill>
              <a:srgbClr val="0070C0"/>
            </a:solidFill>
          </p:grpSpPr>
          <p:sp>
            <p:nvSpPr>
              <p:cNvPr id="94" name="Star: 4 Points 93">
                <a:extLst>
                  <a:ext uri="{FF2B5EF4-FFF2-40B4-BE49-F238E27FC236}">
                    <a16:creationId xmlns:a16="http://schemas.microsoft.com/office/drawing/2014/main" id="{9668E61A-8866-4D3E-97DF-D452341965D4}"/>
                  </a:ext>
                </a:extLst>
              </p:cNvPr>
              <p:cNvSpPr/>
              <p:nvPr/>
            </p:nvSpPr>
            <p:spPr>
              <a:xfrm>
                <a:off x="5320267" y="4930590"/>
                <a:ext cx="296985" cy="346833"/>
              </a:xfrm>
              <a:prstGeom prst="star4">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Star: 4 Points 94">
                <a:extLst>
                  <a:ext uri="{FF2B5EF4-FFF2-40B4-BE49-F238E27FC236}">
                    <a16:creationId xmlns:a16="http://schemas.microsoft.com/office/drawing/2014/main" id="{1659239B-7BF2-449C-A6D9-82BD6E714453}"/>
                  </a:ext>
                </a:extLst>
              </p:cNvPr>
              <p:cNvSpPr/>
              <p:nvPr/>
            </p:nvSpPr>
            <p:spPr>
              <a:xfrm>
                <a:off x="5232657" y="5025135"/>
                <a:ext cx="296985" cy="346833"/>
              </a:xfrm>
              <a:prstGeom prst="star4">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tar: 4 Points 95">
                <a:extLst>
                  <a:ext uri="{FF2B5EF4-FFF2-40B4-BE49-F238E27FC236}">
                    <a16:creationId xmlns:a16="http://schemas.microsoft.com/office/drawing/2014/main" id="{C1E3A2D7-8189-4B7C-8852-C59CC57FD395}"/>
                  </a:ext>
                </a:extLst>
              </p:cNvPr>
              <p:cNvSpPr/>
              <p:nvPr/>
            </p:nvSpPr>
            <p:spPr>
              <a:xfrm>
                <a:off x="5406149" y="5025134"/>
                <a:ext cx="296985" cy="346833"/>
              </a:xfrm>
              <a:prstGeom prst="star4">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a:extLst>
                <a:ext uri="{FF2B5EF4-FFF2-40B4-BE49-F238E27FC236}">
                  <a16:creationId xmlns:a16="http://schemas.microsoft.com/office/drawing/2014/main" id="{E75AC63F-0E13-4139-8A9B-8AB3B9A156C6}"/>
                </a:ext>
              </a:extLst>
            </p:cNvPr>
            <p:cNvSpPr txBox="1"/>
            <p:nvPr/>
          </p:nvSpPr>
          <p:spPr>
            <a:xfrm>
              <a:off x="5683933" y="5674152"/>
              <a:ext cx="477348" cy="276999"/>
            </a:xfrm>
            <a:prstGeom prst="rect">
              <a:avLst/>
            </a:prstGeom>
            <a:noFill/>
          </p:spPr>
          <p:txBody>
            <a:bodyPr wrap="square" rtlCol="0">
              <a:spAutoFit/>
            </a:bodyPr>
            <a:lstStyle/>
            <a:p>
              <a:r>
                <a:rPr lang="en-US" sz="1200" dirty="0"/>
                <a:t>9+</a:t>
              </a:r>
            </a:p>
          </p:txBody>
        </p:sp>
      </p:grpSp>
      <p:grpSp>
        <p:nvGrpSpPr>
          <p:cNvPr id="118" name="Group 117">
            <a:extLst>
              <a:ext uri="{FF2B5EF4-FFF2-40B4-BE49-F238E27FC236}">
                <a16:creationId xmlns:a16="http://schemas.microsoft.com/office/drawing/2014/main" id="{F90A9CED-96B8-4B81-8991-35C7E4577679}"/>
              </a:ext>
            </a:extLst>
          </p:cNvPr>
          <p:cNvGrpSpPr/>
          <p:nvPr/>
        </p:nvGrpSpPr>
        <p:grpSpPr>
          <a:xfrm>
            <a:off x="3587535" y="5813629"/>
            <a:ext cx="1027681" cy="346833"/>
            <a:chOff x="3582816" y="5351140"/>
            <a:chExt cx="1027681" cy="346833"/>
          </a:xfrm>
          <a:solidFill>
            <a:srgbClr val="0070C0"/>
          </a:solidFill>
        </p:grpSpPr>
        <p:sp>
          <p:nvSpPr>
            <p:cNvPr id="119" name="Star: 4 Points 118">
              <a:extLst>
                <a:ext uri="{FF2B5EF4-FFF2-40B4-BE49-F238E27FC236}">
                  <a16:creationId xmlns:a16="http://schemas.microsoft.com/office/drawing/2014/main" id="{7648F73D-40B4-4FCA-AB56-44CF5A4262CC}"/>
                </a:ext>
              </a:extLst>
            </p:cNvPr>
            <p:cNvSpPr/>
            <p:nvPr/>
          </p:nvSpPr>
          <p:spPr>
            <a:xfrm>
              <a:off x="3582816" y="5351140"/>
              <a:ext cx="296985" cy="346833"/>
            </a:xfrm>
            <a:prstGeom prst="star4">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Star: 4 Points 119">
              <a:extLst>
                <a:ext uri="{FF2B5EF4-FFF2-40B4-BE49-F238E27FC236}">
                  <a16:creationId xmlns:a16="http://schemas.microsoft.com/office/drawing/2014/main" id="{716FCFA5-C9CE-4C4A-A50F-2DA97BEC8DA6}"/>
                </a:ext>
              </a:extLst>
            </p:cNvPr>
            <p:cNvSpPr/>
            <p:nvPr/>
          </p:nvSpPr>
          <p:spPr>
            <a:xfrm>
              <a:off x="3948670" y="5351140"/>
              <a:ext cx="296985" cy="346833"/>
            </a:xfrm>
            <a:prstGeom prst="star4">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Star: 4 Points 120">
              <a:extLst>
                <a:ext uri="{FF2B5EF4-FFF2-40B4-BE49-F238E27FC236}">
                  <a16:creationId xmlns:a16="http://schemas.microsoft.com/office/drawing/2014/main" id="{6439CF27-9270-4DD4-BDB5-4B9EE8F43307}"/>
                </a:ext>
              </a:extLst>
            </p:cNvPr>
            <p:cNvSpPr/>
            <p:nvPr/>
          </p:nvSpPr>
          <p:spPr>
            <a:xfrm>
              <a:off x="4313512" y="5351140"/>
              <a:ext cx="296985" cy="346833"/>
            </a:xfrm>
            <a:prstGeom prst="star4">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359741E8-32BB-4624-BECF-CED0A1710554}"/>
              </a:ext>
            </a:extLst>
          </p:cNvPr>
          <p:cNvGrpSpPr/>
          <p:nvPr/>
        </p:nvGrpSpPr>
        <p:grpSpPr>
          <a:xfrm>
            <a:off x="3634204" y="4993140"/>
            <a:ext cx="939381" cy="441378"/>
            <a:chOff x="5221900" y="4881683"/>
            <a:chExt cx="939381" cy="441378"/>
          </a:xfrm>
        </p:grpSpPr>
        <p:sp>
          <p:nvSpPr>
            <p:cNvPr id="123" name="TextBox 122">
              <a:extLst>
                <a:ext uri="{FF2B5EF4-FFF2-40B4-BE49-F238E27FC236}">
                  <a16:creationId xmlns:a16="http://schemas.microsoft.com/office/drawing/2014/main" id="{8A3CF5C3-325B-4BD0-8EF0-CDD1DF574E7A}"/>
                </a:ext>
              </a:extLst>
            </p:cNvPr>
            <p:cNvSpPr txBox="1"/>
            <p:nvPr/>
          </p:nvSpPr>
          <p:spPr>
            <a:xfrm>
              <a:off x="5683933" y="4950611"/>
              <a:ext cx="477348" cy="276999"/>
            </a:xfrm>
            <a:prstGeom prst="rect">
              <a:avLst/>
            </a:prstGeom>
            <a:noFill/>
          </p:spPr>
          <p:txBody>
            <a:bodyPr wrap="square" rtlCol="0">
              <a:spAutoFit/>
            </a:bodyPr>
            <a:lstStyle/>
            <a:p>
              <a:r>
                <a:rPr lang="en-US" sz="1200" dirty="0"/>
                <a:t>7</a:t>
              </a:r>
            </a:p>
          </p:txBody>
        </p:sp>
        <p:grpSp>
          <p:nvGrpSpPr>
            <p:cNvPr id="124" name="Group 123">
              <a:extLst>
                <a:ext uri="{FF2B5EF4-FFF2-40B4-BE49-F238E27FC236}">
                  <a16:creationId xmlns:a16="http://schemas.microsoft.com/office/drawing/2014/main" id="{865770C7-6F05-4476-BB5E-C237E5F37068}"/>
                </a:ext>
              </a:extLst>
            </p:cNvPr>
            <p:cNvGrpSpPr/>
            <p:nvPr/>
          </p:nvGrpSpPr>
          <p:grpSpPr>
            <a:xfrm>
              <a:off x="5221900" y="4881683"/>
              <a:ext cx="470477" cy="441378"/>
              <a:chOff x="5232657" y="4930590"/>
              <a:chExt cx="470477" cy="441378"/>
            </a:xfrm>
          </p:grpSpPr>
          <p:sp>
            <p:nvSpPr>
              <p:cNvPr id="125" name="Star: 4 Points 124">
                <a:extLst>
                  <a:ext uri="{FF2B5EF4-FFF2-40B4-BE49-F238E27FC236}">
                    <a16:creationId xmlns:a16="http://schemas.microsoft.com/office/drawing/2014/main" id="{8C6A999D-0FCF-4834-BD4E-242C84E6C546}"/>
                  </a:ext>
                </a:extLst>
              </p:cNvPr>
              <p:cNvSpPr/>
              <p:nvPr/>
            </p:nvSpPr>
            <p:spPr>
              <a:xfrm>
                <a:off x="5320267" y="4930590"/>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tar: 4 Points 125">
                <a:extLst>
                  <a:ext uri="{FF2B5EF4-FFF2-40B4-BE49-F238E27FC236}">
                    <a16:creationId xmlns:a16="http://schemas.microsoft.com/office/drawing/2014/main" id="{1D8310A4-A028-4609-BA37-5772B0DC7AE7}"/>
                  </a:ext>
                </a:extLst>
              </p:cNvPr>
              <p:cNvSpPr/>
              <p:nvPr/>
            </p:nvSpPr>
            <p:spPr>
              <a:xfrm>
                <a:off x="5232657" y="5025135"/>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Star: 4 Points 126">
                <a:extLst>
                  <a:ext uri="{FF2B5EF4-FFF2-40B4-BE49-F238E27FC236}">
                    <a16:creationId xmlns:a16="http://schemas.microsoft.com/office/drawing/2014/main" id="{016D2948-173C-478B-B949-13EEE04735F4}"/>
                  </a:ext>
                </a:extLst>
              </p:cNvPr>
              <p:cNvSpPr/>
              <p:nvPr/>
            </p:nvSpPr>
            <p:spPr>
              <a:xfrm>
                <a:off x="5406149" y="5025134"/>
                <a:ext cx="296985" cy="346833"/>
              </a:xfrm>
              <a:prstGeom prst="star4">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Rectangle 88">
            <a:extLst>
              <a:ext uri="{FF2B5EF4-FFF2-40B4-BE49-F238E27FC236}">
                <a16:creationId xmlns:a16="http://schemas.microsoft.com/office/drawing/2014/main" id="{3D8DECCB-AC67-447F-875E-B4367841646C}"/>
              </a:ext>
            </a:extLst>
          </p:cNvPr>
          <p:cNvSpPr/>
          <p:nvPr/>
        </p:nvSpPr>
        <p:spPr>
          <a:xfrm rot="5400000">
            <a:off x="7015196" y="5778134"/>
            <a:ext cx="289753" cy="311506"/>
          </a:xfrm>
          <a:prstGeom prst="rect">
            <a:avLst/>
          </a:prstGeom>
          <a:gradFill flip="none" rotWithShape="1">
            <a:gsLst>
              <a:gs pos="55000">
                <a:srgbClr val="E08080">
                  <a:alpha val="20000"/>
                </a:srgbClr>
              </a:gs>
              <a:gs pos="71000">
                <a:schemeClr val="bg2">
                  <a:alpha val="0"/>
                </a:schemeClr>
              </a:gs>
              <a:gs pos="21000">
                <a:srgbClr val="C00000">
                  <a:alpha val="4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6D60A93-0E1F-406D-9346-968B30D80EE9}"/>
              </a:ext>
            </a:extLst>
          </p:cNvPr>
          <p:cNvSpPr/>
          <p:nvPr/>
        </p:nvSpPr>
        <p:spPr>
          <a:xfrm>
            <a:off x="1849002" y="3317877"/>
            <a:ext cx="977700" cy="4719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AFA604F-CEDE-4C28-8B44-45959D443DFE}"/>
              </a:ext>
            </a:extLst>
          </p:cNvPr>
          <p:cNvCxnSpPr>
            <a:cxnSpLocks/>
            <a:endCxn id="2" idx="2"/>
          </p:cNvCxnSpPr>
          <p:nvPr/>
        </p:nvCxnSpPr>
        <p:spPr>
          <a:xfrm>
            <a:off x="1272624" y="2631440"/>
            <a:ext cx="576378" cy="9223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7F8EEA-78E3-46F4-8750-F86A85A87058}"/>
              </a:ext>
            </a:extLst>
          </p:cNvPr>
          <p:cNvCxnSpPr>
            <a:cxnSpLocks/>
            <a:stCxn id="2" idx="2"/>
          </p:cNvCxnSpPr>
          <p:nvPr/>
        </p:nvCxnSpPr>
        <p:spPr>
          <a:xfrm flipH="1" flipV="1">
            <a:off x="1246793" y="3387344"/>
            <a:ext cx="602209" cy="16649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5A3BB9B-7522-41B4-B816-B62238AF4DC0}"/>
              </a:ext>
            </a:extLst>
          </p:cNvPr>
          <p:cNvGrpSpPr/>
          <p:nvPr/>
        </p:nvGrpSpPr>
        <p:grpSpPr>
          <a:xfrm>
            <a:off x="445525" y="2615602"/>
            <a:ext cx="840114" cy="787190"/>
            <a:chOff x="445525" y="2615602"/>
            <a:chExt cx="840114" cy="787190"/>
          </a:xfrm>
        </p:grpSpPr>
        <p:sp>
          <p:nvSpPr>
            <p:cNvPr id="3" name="Rectangle 2">
              <a:extLst>
                <a:ext uri="{FF2B5EF4-FFF2-40B4-BE49-F238E27FC236}">
                  <a16:creationId xmlns:a16="http://schemas.microsoft.com/office/drawing/2014/main" id="{87B3B129-F3F1-47C5-9E3C-964852E4719C}"/>
                </a:ext>
              </a:extLst>
            </p:cNvPr>
            <p:cNvSpPr/>
            <p:nvPr/>
          </p:nvSpPr>
          <p:spPr>
            <a:xfrm>
              <a:off x="445525" y="2615602"/>
              <a:ext cx="840114" cy="7871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Pills.png">
              <a:extLst>
                <a:ext uri="{FF2B5EF4-FFF2-40B4-BE49-F238E27FC236}">
                  <a16:creationId xmlns:a16="http://schemas.microsoft.com/office/drawing/2014/main" id="{81E299B9-2669-472B-93C8-2FE7B3F7B196}"/>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13466" y="2759205"/>
              <a:ext cx="677707" cy="501610"/>
            </a:xfrm>
            <a:prstGeom prst="rect">
              <a:avLst/>
            </a:prstGeom>
          </p:spPr>
        </p:pic>
      </p:grpSp>
      <p:sp>
        <p:nvSpPr>
          <p:cNvPr id="103" name="Rectangle 102">
            <a:extLst>
              <a:ext uri="{FF2B5EF4-FFF2-40B4-BE49-F238E27FC236}">
                <a16:creationId xmlns:a16="http://schemas.microsoft.com/office/drawing/2014/main" id="{8B47A157-AA15-4DAD-A4CD-ADCBE004490B}"/>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a:t>
            </a:r>
          </a:p>
        </p:txBody>
      </p:sp>
      <p:cxnSp>
        <p:nvCxnSpPr>
          <p:cNvPr id="91" name="Straight Connector 90">
            <a:extLst>
              <a:ext uri="{FF2B5EF4-FFF2-40B4-BE49-F238E27FC236}">
                <a16:creationId xmlns:a16="http://schemas.microsoft.com/office/drawing/2014/main" id="{4E6E116C-BA54-4466-9D03-4DEE5AD26CE5}"/>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A0F5-D0BB-450A-B3C3-DC7DC765464C}"/>
              </a:ext>
            </a:extLst>
          </p:cNvPr>
          <p:cNvSpPr>
            <a:spLocks noGrp="1"/>
          </p:cNvSpPr>
          <p:nvPr>
            <p:ph type="title"/>
          </p:nvPr>
        </p:nvSpPr>
        <p:spPr/>
        <p:txBody>
          <a:bodyPr>
            <a:noAutofit/>
          </a:bodyPr>
          <a:lstStyle/>
          <a:p>
            <a:r>
              <a:rPr lang="en-US" sz="2800" dirty="0">
                <a:solidFill>
                  <a:srgbClr val="0070C0"/>
                </a:solidFill>
              </a:rPr>
              <a:t>TNT-002</a:t>
            </a:r>
            <a:r>
              <a:rPr lang="en-US" sz="2800" cap="none" dirty="0"/>
              <a:t> can achieve &gt;5x the market share of </a:t>
            </a:r>
            <a:r>
              <a:rPr lang="en-US" sz="2800" dirty="0">
                <a:solidFill>
                  <a:srgbClr val="C00000"/>
                </a:solidFill>
              </a:rPr>
              <a:t>TNT-013</a:t>
            </a:r>
            <a:endParaRPr lang="en-US" sz="2800" cap="none" dirty="0"/>
          </a:p>
        </p:txBody>
      </p:sp>
      <p:graphicFrame>
        <p:nvGraphicFramePr>
          <p:cNvPr id="4" name="Table 4">
            <a:extLst>
              <a:ext uri="{FF2B5EF4-FFF2-40B4-BE49-F238E27FC236}">
                <a16:creationId xmlns:a16="http://schemas.microsoft.com/office/drawing/2014/main" id="{AA338806-E98A-4863-A1C3-D872980AED9B}"/>
              </a:ext>
            </a:extLst>
          </p:cNvPr>
          <p:cNvGraphicFramePr>
            <a:graphicFrameLocks noGrp="1"/>
          </p:cNvGraphicFramePr>
          <p:nvPr>
            <p:extLst>
              <p:ext uri="{D42A27DB-BD31-4B8C-83A1-F6EECF244321}">
                <p14:modId xmlns:p14="http://schemas.microsoft.com/office/powerpoint/2010/main" val="3241151391"/>
              </p:ext>
            </p:extLst>
          </p:nvPr>
        </p:nvGraphicFramePr>
        <p:xfrm>
          <a:off x="369455" y="902394"/>
          <a:ext cx="8100288" cy="5242560"/>
        </p:xfrm>
        <a:graphic>
          <a:graphicData uri="http://schemas.openxmlformats.org/drawingml/2006/table">
            <a:tbl>
              <a:tblPr firstRow="1" bandRow="1">
                <a:tableStyleId>{073A0DAA-6AF3-43AB-8588-CEC1D06C72B9}</a:tableStyleId>
              </a:tblPr>
              <a:tblGrid>
                <a:gridCol w="301293">
                  <a:extLst>
                    <a:ext uri="{9D8B030D-6E8A-4147-A177-3AD203B41FA5}">
                      <a16:colId xmlns:a16="http://schemas.microsoft.com/office/drawing/2014/main" val="1642439656"/>
                    </a:ext>
                  </a:extLst>
                </a:gridCol>
                <a:gridCol w="1222707">
                  <a:extLst>
                    <a:ext uri="{9D8B030D-6E8A-4147-A177-3AD203B41FA5}">
                      <a16:colId xmlns:a16="http://schemas.microsoft.com/office/drawing/2014/main" val="2118983619"/>
                    </a:ext>
                  </a:extLst>
                </a:gridCol>
                <a:gridCol w="1096048">
                  <a:extLst>
                    <a:ext uri="{9D8B030D-6E8A-4147-A177-3AD203B41FA5}">
                      <a16:colId xmlns:a16="http://schemas.microsoft.com/office/drawing/2014/main" val="2283560488"/>
                    </a:ext>
                  </a:extLst>
                </a:gridCol>
                <a:gridCol w="1096048">
                  <a:extLst>
                    <a:ext uri="{9D8B030D-6E8A-4147-A177-3AD203B41FA5}">
                      <a16:colId xmlns:a16="http://schemas.microsoft.com/office/drawing/2014/main" val="1270846532"/>
                    </a:ext>
                  </a:extLst>
                </a:gridCol>
                <a:gridCol w="1096048">
                  <a:extLst>
                    <a:ext uri="{9D8B030D-6E8A-4147-A177-3AD203B41FA5}">
                      <a16:colId xmlns:a16="http://schemas.microsoft.com/office/drawing/2014/main" val="636056174"/>
                    </a:ext>
                  </a:extLst>
                </a:gridCol>
                <a:gridCol w="1096048">
                  <a:extLst>
                    <a:ext uri="{9D8B030D-6E8A-4147-A177-3AD203B41FA5}">
                      <a16:colId xmlns:a16="http://schemas.microsoft.com/office/drawing/2014/main" val="2025035730"/>
                    </a:ext>
                  </a:extLst>
                </a:gridCol>
                <a:gridCol w="1096048">
                  <a:extLst>
                    <a:ext uri="{9D8B030D-6E8A-4147-A177-3AD203B41FA5}">
                      <a16:colId xmlns:a16="http://schemas.microsoft.com/office/drawing/2014/main" val="1172765237"/>
                    </a:ext>
                  </a:extLst>
                </a:gridCol>
                <a:gridCol w="1096048">
                  <a:extLst>
                    <a:ext uri="{9D8B030D-6E8A-4147-A177-3AD203B41FA5}">
                      <a16:colId xmlns:a16="http://schemas.microsoft.com/office/drawing/2014/main" val="873139423"/>
                    </a:ext>
                  </a:extLst>
                </a:gridCol>
              </a:tblGrid>
              <a:tr h="320040">
                <a:tc>
                  <a:txBody>
                    <a:bodyPr/>
                    <a:lstStyle/>
                    <a:p>
                      <a:endParaRPr lang="en-US" dirty="0">
                        <a:solidFill>
                          <a:srgbClr val="FFFFFF"/>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a:solidFill>
                            <a:srgbClr val="FFFFFF"/>
                          </a:solidFill>
                        </a:rPr>
                        <a:t>Competitor</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a:solidFill>
                            <a:srgbClr val="FFFFFF"/>
                          </a:solidFill>
                        </a:rPr>
                        <a:t>2020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a:solidFill>
                            <a:srgbClr val="FFFFFF"/>
                          </a:solidFill>
                        </a:rPr>
                        <a:t>2021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a:solidFill>
                            <a:srgbClr val="FFFFFF"/>
                          </a:solidFill>
                        </a:rPr>
                        <a:t>2022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a:solidFill>
                            <a:srgbClr val="FFFFFF"/>
                          </a:solidFill>
                        </a:rPr>
                        <a:t>2023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a:solidFill>
                            <a:srgbClr val="FFFFFF"/>
                          </a:solidFill>
                        </a:rPr>
                        <a:t>2024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a:solidFill>
                            <a:srgbClr val="FFFFFF"/>
                          </a:solidFill>
                        </a:rPr>
                        <a:t>‘25 – ‘29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944213844"/>
                  </a:ext>
                </a:extLst>
              </a:tr>
              <a:tr h="370840">
                <a:tc rowSpan="6">
                  <a:txBody>
                    <a:bodyPr/>
                    <a:lstStyle/>
                    <a:p>
                      <a:pPr algn="ctr"/>
                      <a:r>
                        <a:rPr lang="en-US" sz="1400" b="1" dirty="0">
                          <a:solidFill>
                            <a:schemeClr val="bg2"/>
                          </a:solidFill>
                          <a:effectLst>
                            <a:glow rad="101600">
                              <a:schemeClr val="accent3">
                                <a:satMod val="175000"/>
                                <a:alpha val="40000"/>
                              </a:schemeClr>
                            </a:glow>
                          </a:effectLst>
                        </a:rPr>
                        <a:t>TNT-013 Competition</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7D7D"/>
                    </a:solidFill>
                  </a:tcPr>
                </a:tc>
                <a:tc>
                  <a:txBody>
                    <a:bodyPr/>
                    <a:lstStyle/>
                    <a:p>
                      <a:r>
                        <a:rPr lang="en-US" sz="1400" b="1" dirty="0">
                          <a:solidFill>
                            <a:schemeClr val="tx1"/>
                          </a:solidFill>
                        </a:rPr>
                        <a:t>DUPIXENT</a:t>
                      </a:r>
                      <a:r>
                        <a:rPr lang="en-US" sz="1400" b="1" baseline="30000" dirty="0">
                          <a:solidFill>
                            <a:schemeClr val="tx1"/>
                          </a:solidFill>
                        </a:rPr>
                        <a:t>®</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8039"/>
                      </a:srgbClr>
                    </a:solidFill>
                  </a:tcPr>
                </a:tc>
                <a:tc>
                  <a:txBody>
                    <a:bodyPr/>
                    <a:lstStyle/>
                    <a:p>
                      <a:r>
                        <a:rPr lang="en-US" sz="1200" dirty="0">
                          <a:solidFill>
                            <a:schemeClr val="tx1"/>
                          </a:solidFill>
                        </a:rPr>
                        <a:t>Pediatric expansion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8039"/>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8039"/>
                      </a:srgbClr>
                    </a:solidFill>
                  </a:tcPr>
                </a:tc>
                <a:tc>
                  <a:txBody>
                    <a:bodyPr/>
                    <a:lstStyle/>
                    <a:p>
                      <a:r>
                        <a:rPr lang="en-US" sz="1200" dirty="0">
                          <a:solidFill>
                            <a:schemeClr val="tx1"/>
                          </a:solidFill>
                        </a:rPr>
                        <a:t>Infant expansion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8039"/>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8039"/>
                      </a:srgbClr>
                    </a:solidFill>
                  </a:tcPr>
                </a:tc>
                <a:tc>
                  <a:txBody>
                    <a:bodyPr/>
                    <a:lstStyle/>
                    <a:p>
                      <a:endParaRPr lang="en-US" sz="12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8039"/>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8039"/>
                      </a:srgbClr>
                    </a:solidFill>
                  </a:tcPr>
                </a:tc>
                <a:extLst>
                  <a:ext uri="{0D108BD9-81ED-4DB2-BD59-A6C34878D82A}">
                    <a16:rowId xmlns:a16="http://schemas.microsoft.com/office/drawing/2014/main" val="3609054769"/>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Lebrikizumab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0980"/>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0980"/>
                      </a:srgbClr>
                    </a:solidFill>
                  </a:tcPr>
                </a:tc>
                <a:tc>
                  <a:txBody>
                    <a:bodyPr/>
                    <a:lstStyle/>
                    <a:p>
                      <a:r>
                        <a:rPr lang="en-US" sz="1200" dirty="0">
                          <a:solidFill>
                            <a:schemeClr val="tx1"/>
                          </a:solidFill>
                        </a:rPr>
                        <a:t>Approval </a:t>
                      </a:r>
                      <a:r>
                        <a:rPr lang="en-US" sz="1200" i="1" dirty="0">
                          <a:solidFill>
                            <a:schemeClr val="tx1"/>
                          </a:solidFill>
                        </a:rPr>
                        <a:t>(65%)</a:t>
                      </a: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0980"/>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0980"/>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0980"/>
                      </a:srgbClr>
                    </a:solidFill>
                  </a:tcPr>
                </a:tc>
                <a:tc>
                  <a:txBody>
                    <a:bodyPr/>
                    <a:lstStyle/>
                    <a:p>
                      <a:endParaRPr lang="en-US" sz="12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0980"/>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10980"/>
                      </a:srgbClr>
                    </a:solidFill>
                  </a:tcPr>
                </a:tc>
                <a:extLst>
                  <a:ext uri="{0D108BD9-81ED-4DB2-BD59-A6C34878D82A}">
                    <a16:rowId xmlns:a16="http://schemas.microsoft.com/office/drawing/2014/main" val="3878436846"/>
                  </a:ext>
                </a:extLst>
              </a:tr>
              <a:tr h="370840">
                <a:tc vMerge="1">
                  <a:txBody>
                    <a:bodyPr/>
                    <a:lstStyle/>
                    <a:p>
                      <a:endParaRPr lang="en-US" sz="1400" kern="1200" dirty="0">
                        <a:solidFill>
                          <a:srgbClr val="C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kern="1200" dirty="0">
                          <a:solidFill>
                            <a:schemeClr val="tx1"/>
                          </a:solidFill>
                          <a:latin typeface="+mn-lt"/>
                          <a:ea typeface="+mn-ea"/>
                          <a:cs typeface="+mn-cs"/>
                        </a:rPr>
                        <a:t>Tralokinumab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r>
                        <a:rPr lang="en-US" sz="1200" dirty="0">
                          <a:solidFill>
                            <a:schemeClr val="tx1"/>
                          </a:solidFill>
                        </a:rPr>
                        <a:t>Approval (</a:t>
                      </a:r>
                      <a:r>
                        <a:rPr lang="en-US" sz="1200" i="1" dirty="0">
                          <a:solidFill>
                            <a:schemeClr val="tx1"/>
                          </a:solidFill>
                        </a:rPr>
                        <a:t>68%)</a:t>
                      </a: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extLst>
                  <a:ext uri="{0D108BD9-81ED-4DB2-BD59-A6C34878D82A}">
                    <a16:rowId xmlns:a16="http://schemas.microsoft.com/office/drawing/2014/main" val="3398040142"/>
                  </a:ext>
                </a:extLst>
              </a:tr>
              <a:tr h="370840">
                <a:tc vMerge="1">
                  <a:txBody>
                    <a:bodyPr/>
                    <a:lstStyle/>
                    <a:p>
                      <a:endParaRPr lang="en-US" sz="1400" kern="1200" dirty="0">
                        <a:solidFill>
                          <a:srgbClr val="C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kern="1200" dirty="0">
                          <a:solidFill>
                            <a:schemeClr val="tx1"/>
                          </a:solidFill>
                          <a:latin typeface="+mn-lt"/>
                          <a:ea typeface="+mn-ea"/>
                          <a:cs typeface="+mn-cs"/>
                        </a:rPr>
                        <a:t>ASLAN004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a:txBody>
                    <a:bodyPr/>
                    <a:lstStyle/>
                    <a:p>
                      <a:r>
                        <a:rPr lang="en-US" sz="1200" dirty="0">
                          <a:solidFill>
                            <a:schemeClr val="tx1"/>
                          </a:solidFill>
                        </a:rPr>
                        <a:t>Approval (</a:t>
                      </a:r>
                      <a:r>
                        <a:rPr lang="en-US" sz="1200" i="1" dirty="0">
                          <a:solidFill>
                            <a:schemeClr val="tx1"/>
                          </a:solidFill>
                        </a:rPr>
                        <a:t>16%)</a:t>
                      </a: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extLst>
                  <a:ext uri="{0D108BD9-81ED-4DB2-BD59-A6C34878D82A}">
                    <a16:rowId xmlns:a16="http://schemas.microsoft.com/office/drawing/2014/main" val="2457948450"/>
                  </a:ext>
                </a:extLst>
              </a:tr>
              <a:tr h="370840">
                <a:tc vMerge="1">
                  <a:txBody>
                    <a:bodyPr/>
                    <a:lstStyle/>
                    <a:p>
                      <a:endParaRPr lang="en-US" sz="1400" kern="1200" dirty="0">
                        <a:solidFill>
                          <a:srgbClr val="C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kern="1200" dirty="0">
                          <a:solidFill>
                            <a:schemeClr val="tx1"/>
                          </a:solidFill>
                          <a:latin typeface="+mn-lt"/>
                          <a:ea typeface="+mn-ea"/>
                          <a:cs typeface="+mn-cs"/>
                        </a:rPr>
                        <a:t>Other class comparators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r>
                        <a:rPr lang="en-US" sz="1200" dirty="0">
                          <a:solidFill>
                            <a:schemeClr val="tx1"/>
                          </a:solidFill>
                        </a:rPr>
                        <a:t>Approval </a:t>
                      </a:r>
                      <a:r>
                        <a:rPr lang="en-US" sz="1200" i="1" dirty="0">
                          <a:solidFill>
                            <a:schemeClr val="tx1"/>
                          </a:solidFill>
                        </a:rPr>
                        <a:t>(68%)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gridSpan="2">
                  <a:txBody>
                    <a:bodyPr/>
                    <a:lstStyle/>
                    <a:p>
                      <a:pPr algn="ctr"/>
                      <a:r>
                        <a:rPr lang="en-US" sz="1200" dirty="0">
                          <a:solidFill>
                            <a:schemeClr val="tx1"/>
                          </a:solidFill>
                        </a:rPr>
                        <a:t>Approvals x7</a:t>
                      </a:r>
                      <a:br>
                        <a:rPr lang="en-US" sz="1200" dirty="0">
                          <a:solidFill>
                            <a:schemeClr val="tx1"/>
                          </a:solidFill>
                        </a:rPr>
                      </a:br>
                      <a:r>
                        <a:rPr lang="en-US" sz="1200" dirty="0">
                          <a:solidFill>
                            <a:schemeClr val="tx1"/>
                          </a:solidFill>
                        </a:rPr>
                        <a:t>(16 –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D1D1"/>
                    </a:solidFill>
                  </a:tcPr>
                </a:tc>
                <a:tc hMerge="1">
                  <a:txBody>
                    <a:bodyPr/>
                    <a:lstStyle/>
                    <a:p>
                      <a:endParaRPr 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23137"/>
                      </a:srgbClr>
                    </a:solidFill>
                  </a:tcPr>
                </a:tc>
                <a:extLst>
                  <a:ext uri="{0D108BD9-81ED-4DB2-BD59-A6C34878D82A}">
                    <a16:rowId xmlns:a16="http://schemas.microsoft.com/office/drawing/2014/main" val="1513463539"/>
                  </a:ext>
                </a:extLst>
              </a:tr>
              <a:tr h="370840">
                <a:tc vMerge="1">
                  <a:txBody>
                    <a:bodyPr/>
                    <a:lstStyle/>
                    <a:p>
                      <a:endParaRPr lang="en-US" sz="1400" kern="1200" dirty="0">
                        <a:solidFill>
                          <a:srgbClr val="C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kern="1200" dirty="0">
                          <a:solidFill>
                            <a:schemeClr val="tx1"/>
                          </a:solidFill>
                          <a:latin typeface="+mn-lt"/>
                          <a:ea typeface="+mn-ea"/>
                          <a:cs typeface="+mn-cs"/>
                        </a:rPr>
                        <a:t>Indication competitors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gridSpan="2">
                  <a:txBody>
                    <a:bodyPr/>
                    <a:lstStyle/>
                    <a:p>
                      <a:pPr algn="ctr"/>
                      <a:r>
                        <a:rPr lang="en-US" sz="1200" dirty="0">
                          <a:solidFill>
                            <a:schemeClr val="tx1"/>
                          </a:solidFill>
                        </a:rPr>
                        <a:t>Approvals x4</a:t>
                      </a:r>
                      <a:br>
                        <a:rPr lang="en-US" sz="1200" dirty="0">
                          <a:solidFill>
                            <a:schemeClr val="tx1"/>
                          </a:solidFill>
                        </a:rPr>
                      </a:br>
                      <a:r>
                        <a:rPr lang="en-US" sz="1200" dirty="0">
                          <a:solidFill>
                            <a:schemeClr val="tx1"/>
                          </a:solidFill>
                        </a:rPr>
                        <a:t>(61 – 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hMerge="1">
                  <a:txBody>
                    <a:bodyPr/>
                    <a:lstStyle/>
                    <a:p>
                      <a:endParaRPr 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20000"/>
                      </a:srgbClr>
                    </a:solidFill>
                  </a:tcPr>
                </a:tc>
                <a:tc gridSpan="3">
                  <a:txBody>
                    <a:bodyPr/>
                    <a:lstStyle/>
                    <a:p>
                      <a:pPr algn="ctr"/>
                      <a:r>
                        <a:rPr lang="en-US" sz="1200" dirty="0">
                          <a:solidFill>
                            <a:schemeClr val="tx1"/>
                          </a:solidFill>
                        </a:rPr>
                        <a:t>Approvals x10 (16 –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3E3"/>
                    </a:solidFill>
                  </a:tcPr>
                </a:tc>
                <a:tc hMerge="1">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20000"/>
                      </a:srgbClr>
                    </a:solidFill>
                  </a:tcPr>
                </a:tc>
                <a:tc hMerge="1">
                  <a:txBody>
                    <a:bodyPr/>
                    <a:lstStyle/>
                    <a:p>
                      <a:endParaRPr 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20000"/>
                      </a:srgbClr>
                    </a:solidFill>
                  </a:tcPr>
                </a:tc>
                <a:extLst>
                  <a:ext uri="{0D108BD9-81ED-4DB2-BD59-A6C34878D82A}">
                    <a16:rowId xmlns:a16="http://schemas.microsoft.com/office/drawing/2014/main" val="1726892196"/>
                  </a:ext>
                </a:extLst>
              </a:tr>
              <a:tr h="370840">
                <a:tc rowSpan="4">
                  <a:txBody>
                    <a:bodyPr/>
                    <a:lstStyle/>
                    <a:p>
                      <a:pPr algn="ctr"/>
                      <a:r>
                        <a:rPr lang="en-US" sz="1400" b="1" dirty="0">
                          <a:solidFill>
                            <a:schemeClr val="bg2"/>
                          </a:solidFill>
                          <a:effectLst>
                            <a:glow rad="101600">
                              <a:schemeClr val="accent5">
                                <a:satMod val="175000"/>
                                <a:alpha val="40000"/>
                              </a:schemeClr>
                            </a:glow>
                          </a:effectLst>
                        </a:rPr>
                        <a:t>TNT-002 Competition</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7D7D"/>
                    </a:solidFill>
                  </a:tcPr>
                </a:tc>
                <a:tc>
                  <a:txBody>
                    <a:bodyPr/>
                    <a:lstStyle/>
                    <a:p>
                      <a:r>
                        <a:rPr lang="en-US" sz="1400" b="1" dirty="0" err="1">
                          <a:solidFill>
                            <a:schemeClr val="tx1"/>
                          </a:solidFill>
                        </a:rPr>
                        <a:t>Ruxolitinib</a:t>
                      </a:r>
                      <a:r>
                        <a:rPr lang="en-US" sz="1400" b="1" dirty="0">
                          <a:solidFill>
                            <a:schemeClr val="tx1"/>
                          </a:solidFill>
                        </a:rPr>
                        <a:t> Cream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8039"/>
                      </a:srgbClr>
                    </a:solidFill>
                  </a:tcPr>
                </a:tc>
                <a:tc>
                  <a:txBody>
                    <a:bodyPr/>
                    <a:lstStyle/>
                    <a:p>
                      <a:r>
                        <a:rPr lang="en-US" sz="1200" dirty="0">
                          <a:solidFill>
                            <a:schemeClr val="tx1"/>
                          </a:solidFill>
                        </a:rPr>
                        <a:t>Completing ph. III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8039"/>
                      </a:srgbClr>
                    </a:solidFill>
                  </a:tcPr>
                </a:tc>
                <a:tc>
                  <a:txBody>
                    <a:bodyPr/>
                    <a:lstStyle/>
                    <a:p>
                      <a:r>
                        <a:rPr lang="en-US" sz="1200" dirty="0">
                          <a:solidFill>
                            <a:schemeClr val="tx1"/>
                          </a:solidFill>
                        </a:rPr>
                        <a:t>Approval </a:t>
                      </a:r>
                      <a:r>
                        <a:rPr lang="en-US" sz="1200" i="1" dirty="0">
                          <a:solidFill>
                            <a:schemeClr val="tx1"/>
                          </a:solidFill>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8039"/>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8039"/>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8039"/>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8039"/>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8039"/>
                      </a:srgbClr>
                    </a:solidFill>
                  </a:tcPr>
                </a:tc>
                <a:extLst>
                  <a:ext uri="{0D108BD9-81ED-4DB2-BD59-A6C34878D82A}">
                    <a16:rowId xmlns:a16="http://schemas.microsoft.com/office/drawing/2014/main" val="865538254"/>
                  </a:ext>
                </a:extLst>
              </a:tr>
              <a:tr h="370840">
                <a:tc vMerge="1">
                  <a:txBody>
                    <a:bodyPr/>
                    <a:lstStyle/>
                    <a:p>
                      <a:endParaRPr lang="en-US" sz="140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kern="1200" dirty="0">
                          <a:solidFill>
                            <a:schemeClr val="tx1"/>
                          </a:solidFill>
                          <a:latin typeface="+mn-lt"/>
                          <a:ea typeface="+mn-ea"/>
                          <a:cs typeface="+mn-cs"/>
                        </a:rPr>
                        <a:t>PF-0670084</a:t>
                      </a:r>
                      <a:r>
                        <a:rPr lang="en-US" sz="1400" b="1"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0980"/>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0980"/>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0980"/>
                      </a:srgbClr>
                    </a:solidFill>
                  </a:tcPr>
                </a:tc>
                <a:tc>
                  <a:txBody>
                    <a:bodyPr/>
                    <a:lstStyle/>
                    <a:p>
                      <a:r>
                        <a:rPr lang="en-US" sz="1200" dirty="0">
                          <a:solidFill>
                            <a:schemeClr val="tx1"/>
                          </a:solidFill>
                        </a:rPr>
                        <a:t>Approval </a:t>
                      </a:r>
                      <a:r>
                        <a:rPr lang="en-US" sz="1200" i="1" dirty="0">
                          <a:solidFill>
                            <a:schemeClr val="tx1"/>
                          </a:solidFill>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0980"/>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0980"/>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0980"/>
                      </a:srgbClr>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0980"/>
                      </a:srgbClr>
                    </a:solidFill>
                  </a:tcPr>
                </a:tc>
                <a:extLst>
                  <a:ext uri="{0D108BD9-81ED-4DB2-BD59-A6C34878D82A}">
                    <a16:rowId xmlns:a16="http://schemas.microsoft.com/office/drawing/2014/main" val="4236151182"/>
                  </a:ext>
                </a:extLst>
              </a:tr>
              <a:tr h="370840">
                <a:tc vMerge="1">
                  <a:txBody>
                    <a:bodyPr/>
                    <a:lstStyle/>
                    <a:p>
                      <a:endParaRPr lang="en-US" sz="140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kern="1200" dirty="0">
                          <a:solidFill>
                            <a:schemeClr val="tx1"/>
                          </a:solidFill>
                          <a:latin typeface="+mn-lt"/>
                          <a:ea typeface="+mn-ea"/>
                          <a:cs typeface="+mn-cs"/>
                        </a:rPr>
                        <a:t>Other class comparators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5F4"/>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5F4"/>
                    </a:solidFill>
                  </a:tcPr>
                </a:tc>
                <a:tc>
                  <a:txBody>
                    <a:bodyPr/>
                    <a:lstStyle/>
                    <a:p>
                      <a:r>
                        <a:rPr lang="en-US" sz="1200" dirty="0">
                          <a:solidFill>
                            <a:schemeClr val="tx1"/>
                          </a:solidFill>
                        </a:rPr>
                        <a:t>Approvals x3</a:t>
                      </a:r>
                      <a:br>
                        <a:rPr lang="en-US" sz="1200" dirty="0">
                          <a:solidFill>
                            <a:schemeClr val="tx1"/>
                          </a:solidFill>
                        </a:rPr>
                      </a:br>
                      <a:r>
                        <a:rPr lang="en-US" sz="1200" dirty="0">
                          <a:solidFill>
                            <a:schemeClr val="tx1"/>
                          </a:solidFill>
                        </a:rPr>
                        <a:t>(68 – 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5F4"/>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5F4"/>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5F4"/>
                    </a:solidFill>
                  </a:tcPr>
                </a:tc>
                <a:tc gridSpan="2">
                  <a:txBody>
                    <a:bodyPr/>
                    <a:lstStyle/>
                    <a:p>
                      <a:r>
                        <a:rPr lang="en-US" sz="1200" dirty="0">
                          <a:solidFill>
                            <a:schemeClr val="tx1"/>
                          </a:solidFill>
                        </a:rPr>
                        <a:t>Approvals x3 </a:t>
                      </a:r>
                      <a:br>
                        <a:rPr lang="en-US" sz="1200" dirty="0">
                          <a:solidFill>
                            <a:schemeClr val="tx1"/>
                          </a:solidFill>
                        </a:rPr>
                      </a:br>
                      <a:r>
                        <a:rPr lang="en-US" sz="1200" dirty="0">
                          <a:solidFill>
                            <a:schemeClr val="tx1"/>
                          </a:solidFill>
                        </a:rPr>
                        <a:t>(16 – 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5F4"/>
                    </a:solidFill>
                  </a:tcPr>
                </a:tc>
                <a:tc hMerge="1">
                  <a:txBody>
                    <a:bodyPr/>
                    <a:lstStyle/>
                    <a:p>
                      <a:endParaRPr 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23137"/>
                      </a:srgbClr>
                    </a:solidFill>
                  </a:tcPr>
                </a:tc>
                <a:extLst>
                  <a:ext uri="{0D108BD9-81ED-4DB2-BD59-A6C34878D82A}">
                    <a16:rowId xmlns:a16="http://schemas.microsoft.com/office/drawing/2014/main" val="1792273120"/>
                  </a:ext>
                </a:extLst>
              </a:tr>
              <a:tr h="370840">
                <a:tc vMerge="1">
                  <a:txBody>
                    <a:bodyPr/>
                    <a:lstStyle/>
                    <a:p>
                      <a:endParaRPr lang="en-US" sz="140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kern="1200" dirty="0">
                          <a:solidFill>
                            <a:schemeClr val="tx1"/>
                          </a:solidFill>
                          <a:latin typeface="+mn-lt"/>
                          <a:ea typeface="+mn-ea"/>
                          <a:cs typeface="+mn-cs"/>
                        </a:rPr>
                        <a:t>Indication competitors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FF8"/>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FF8"/>
                    </a:solidFill>
                  </a:tcPr>
                </a:tc>
                <a:tc>
                  <a:txBody>
                    <a:bodyPr/>
                    <a:lstStyle/>
                    <a:p>
                      <a:r>
                        <a:rPr lang="en-US" sz="1200" dirty="0">
                          <a:solidFill>
                            <a:schemeClr val="tx1"/>
                          </a:solidFill>
                        </a:rPr>
                        <a:t>Approval</a:t>
                      </a:r>
                    </a:p>
                    <a:p>
                      <a:r>
                        <a:rPr lang="en-US" sz="1200" dirty="0">
                          <a:solidFill>
                            <a:schemeClr val="tx1"/>
                          </a:solidFill>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FF8"/>
                    </a:solidFill>
                  </a:tcPr>
                </a:tc>
                <a:tc>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FF8"/>
                    </a:solidFill>
                  </a:tcPr>
                </a:tc>
                <a:tc gridSpan="3">
                  <a:txBody>
                    <a:bodyPr/>
                    <a:lstStyle/>
                    <a:p>
                      <a:pPr algn="ctr"/>
                      <a:r>
                        <a:rPr lang="en-US" sz="1200" dirty="0">
                          <a:solidFill>
                            <a:schemeClr val="tx1"/>
                          </a:solidFill>
                        </a:rPr>
                        <a:t>Approvals x7 (16 –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FF8"/>
                    </a:solidFill>
                  </a:tcPr>
                </a:tc>
                <a:tc hMerge="1">
                  <a:txBody>
                    <a:bodyPr/>
                    <a:lstStyle/>
                    <a:p>
                      <a:endParaRPr 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8039"/>
                      </a:srgbClr>
                    </a:solidFill>
                  </a:tcPr>
                </a:tc>
                <a:tc hMerge="1">
                  <a:txBody>
                    <a:bodyPr/>
                    <a:lstStyle/>
                    <a:p>
                      <a:endParaRPr 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18039"/>
                      </a:srgbClr>
                    </a:solidFill>
                  </a:tcPr>
                </a:tc>
                <a:extLst>
                  <a:ext uri="{0D108BD9-81ED-4DB2-BD59-A6C34878D82A}">
                    <a16:rowId xmlns:a16="http://schemas.microsoft.com/office/drawing/2014/main" val="3722265451"/>
                  </a:ext>
                </a:extLst>
              </a:tr>
            </a:tbl>
          </a:graphicData>
        </a:graphic>
      </p:graphicFrame>
      <p:sp>
        <p:nvSpPr>
          <p:cNvPr id="3" name="Isosceles Triangle 2">
            <a:extLst>
              <a:ext uri="{FF2B5EF4-FFF2-40B4-BE49-F238E27FC236}">
                <a16:creationId xmlns:a16="http://schemas.microsoft.com/office/drawing/2014/main" id="{51BE4407-ADDD-4629-A5D2-DD6D32355560}"/>
              </a:ext>
            </a:extLst>
          </p:cNvPr>
          <p:cNvSpPr/>
          <p:nvPr/>
        </p:nvSpPr>
        <p:spPr>
          <a:xfrm rot="5400000">
            <a:off x="7482943" y="2554952"/>
            <a:ext cx="2780239" cy="353355"/>
          </a:xfrm>
          <a:prstGeom prst="triangle">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0808EBAF-100F-4428-805F-933504036A07}"/>
              </a:ext>
            </a:extLst>
          </p:cNvPr>
          <p:cNvSpPr/>
          <p:nvPr/>
        </p:nvSpPr>
        <p:spPr>
          <a:xfrm rot="5400000">
            <a:off x="7840331" y="5031761"/>
            <a:ext cx="2065463" cy="353355"/>
          </a:xfrm>
          <a:prstGeom prst="triangle">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2055037-7704-4C03-A559-2083B40E4928}"/>
              </a:ext>
            </a:extLst>
          </p:cNvPr>
          <p:cNvGrpSpPr/>
          <p:nvPr/>
        </p:nvGrpSpPr>
        <p:grpSpPr>
          <a:xfrm>
            <a:off x="9234922" y="1412041"/>
            <a:ext cx="2268570" cy="2400356"/>
            <a:chOff x="9598951" y="1298761"/>
            <a:chExt cx="2268570" cy="2400356"/>
          </a:xfrm>
        </p:grpSpPr>
        <p:sp>
          <p:nvSpPr>
            <p:cNvPr id="5" name="Rectangle 4">
              <a:extLst>
                <a:ext uri="{FF2B5EF4-FFF2-40B4-BE49-F238E27FC236}">
                  <a16:creationId xmlns:a16="http://schemas.microsoft.com/office/drawing/2014/main" id="{07D48297-241C-4ECA-A023-C0B5A5B98463}"/>
                </a:ext>
              </a:extLst>
            </p:cNvPr>
            <p:cNvSpPr/>
            <p:nvPr/>
          </p:nvSpPr>
          <p:spPr>
            <a:xfrm>
              <a:off x="9598951" y="1298761"/>
              <a:ext cx="2268570" cy="1200329"/>
            </a:xfrm>
            <a:prstGeom prst="rect">
              <a:avLst/>
            </a:prstGeom>
          </p:spPr>
          <p:txBody>
            <a:bodyPr wrap="none">
              <a:spAutoFit/>
            </a:bodyPr>
            <a:lstStyle/>
            <a:p>
              <a:r>
                <a:rPr lang="en-US" dirty="0"/>
                <a:t>Projected competition:</a:t>
              </a:r>
            </a:p>
            <a:p>
              <a:pPr marL="285750" indent="-285750">
                <a:buFont typeface="Arial" panose="020B0604020202020204" pitchFamily="34" charset="0"/>
                <a:buChar char="•"/>
              </a:pPr>
              <a:r>
                <a:rPr lang="en-US" dirty="0"/>
                <a:t>2 analogs</a:t>
              </a:r>
            </a:p>
            <a:p>
              <a:pPr marL="285750" indent="-285750">
                <a:buFont typeface="Arial" panose="020B0604020202020204" pitchFamily="34" charset="0"/>
                <a:buChar char="•"/>
              </a:pPr>
              <a:r>
                <a:rPr lang="en-US" dirty="0"/>
                <a:t>2 class competitors</a:t>
              </a:r>
            </a:p>
            <a:p>
              <a:pPr marL="285750" indent="-285750">
                <a:buFont typeface="Arial" panose="020B0604020202020204" pitchFamily="34" charset="0"/>
                <a:buChar char="•"/>
              </a:pPr>
              <a:r>
                <a:rPr lang="en-US" dirty="0"/>
                <a:t>4 other competitors</a:t>
              </a:r>
            </a:p>
          </p:txBody>
        </p:sp>
        <p:sp>
          <p:nvSpPr>
            <p:cNvPr id="8" name="Rectangle 7">
              <a:extLst>
                <a:ext uri="{FF2B5EF4-FFF2-40B4-BE49-F238E27FC236}">
                  <a16:creationId xmlns:a16="http://schemas.microsoft.com/office/drawing/2014/main" id="{F321E7F7-0E85-48D5-8F35-60D0458DC121}"/>
                </a:ext>
              </a:extLst>
            </p:cNvPr>
            <p:cNvSpPr/>
            <p:nvPr/>
          </p:nvSpPr>
          <p:spPr>
            <a:xfrm>
              <a:off x="9712351" y="2498788"/>
              <a:ext cx="2105890" cy="1200329"/>
            </a:xfrm>
            <a:prstGeom prst="rect">
              <a:avLst/>
            </a:prstGeom>
            <a:solidFill>
              <a:schemeClr val="tx1">
                <a:alpha val="2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Adjusted market opportunity for </a:t>
              </a:r>
              <a:r>
                <a:rPr lang="en-US" b="1" dirty="0">
                  <a:solidFill>
                    <a:srgbClr val="C00000"/>
                  </a:solidFill>
                </a:rPr>
                <a:t>TNT-013: </a:t>
              </a:r>
              <a:r>
                <a:rPr lang="en-US" b="1" dirty="0">
                  <a:solidFill>
                    <a:schemeClr val="tx1"/>
                  </a:solidFill>
                </a:rPr>
                <a:t>7.2% market share</a:t>
              </a:r>
            </a:p>
          </p:txBody>
        </p:sp>
      </p:grpSp>
      <p:grpSp>
        <p:nvGrpSpPr>
          <p:cNvPr id="11" name="Group 10">
            <a:extLst>
              <a:ext uri="{FF2B5EF4-FFF2-40B4-BE49-F238E27FC236}">
                <a16:creationId xmlns:a16="http://schemas.microsoft.com/office/drawing/2014/main" id="{D65D1372-B5B3-4A62-8652-AA0BADCB7C09}"/>
              </a:ext>
            </a:extLst>
          </p:cNvPr>
          <p:cNvGrpSpPr/>
          <p:nvPr/>
        </p:nvGrpSpPr>
        <p:grpSpPr>
          <a:xfrm>
            <a:off x="9234922" y="3920574"/>
            <a:ext cx="2268570" cy="2411850"/>
            <a:chOff x="9598951" y="4578404"/>
            <a:chExt cx="2268570" cy="2411850"/>
          </a:xfrm>
        </p:grpSpPr>
        <p:sp>
          <p:nvSpPr>
            <p:cNvPr id="7" name="Rectangle 6">
              <a:extLst>
                <a:ext uri="{FF2B5EF4-FFF2-40B4-BE49-F238E27FC236}">
                  <a16:creationId xmlns:a16="http://schemas.microsoft.com/office/drawing/2014/main" id="{3FCA7722-4585-4237-A539-EA03FCD8F616}"/>
                </a:ext>
              </a:extLst>
            </p:cNvPr>
            <p:cNvSpPr/>
            <p:nvPr/>
          </p:nvSpPr>
          <p:spPr>
            <a:xfrm>
              <a:off x="9598951" y="4578404"/>
              <a:ext cx="2268570" cy="1477328"/>
            </a:xfrm>
            <a:prstGeom prst="rect">
              <a:avLst/>
            </a:prstGeom>
          </p:spPr>
          <p:txBody>
            <a:bodyPr wrap="none">
              <a:spAutoFit/>
            </a:bodyPr>
            <a:lstStyle/>
            <a:p>
              <a:r>
                <a:rPr lang="en-US" dirty="0"/>
                <a:t>Projected competition:</a:t>
              </a:r>
            </a:p>
            <a:p>
              <a:pPr marL="285750" indent="-285750">
                <a:buFont typeface="Arial" panose="020B0604020202020204" pitchFamily="34" charset="0"/>
                <a:buChar char="•"/>
              </a:pPr>
              <a:r>
                <a:rPr lang="en-US" dirty="0"/>
                <a:t>1 analog</a:t>
              </a:r>
            </a:p>
            <a:p>
              <a:pPr marL="285750" indent="-285750">
                <a:buFont typeface="Arial" panose="020B0604020202020204" pitchFamily="34" charset="0"/>
                <a:buChar char="•"/>
              </a:pPr>
              <a:r>
                <a:rPr lang="en-US" dirty="0"/>
                <a:t>3 class competitors</a:t>
              </a:r>
            </a:p>
            <a:p>
              <a:pPr marL="285750" indent="-285750">
                <a:buFont typeface="Arial" panose="020B0604020202020204" pitchFamily="34" charset="0"/>
                <a:buChar char="•"/>
              </a:pPr>
              <a:r>
                <a:rPr lang="en-US" dirty="0"/>
                <a:t>2 other competitors</a:t>
              </a:r>
            </a:p>
            <a:p>
              <a:pPr marL="285750" indent="-285750">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25BCD4D2-98B2-41C4-A91A-DF01BC3C716D}"/>
                </a:ext>
              </a:extLst>
            </p:cNvPr>
            <p:cNvSpPr/>
            <p:nvPr/>
          </p:nvSpPr>
          <p:spPr>
            <a:xfrm>
              <a:off x="9712351" y="5792390"/>
              <a:ext cx="2105890" cy="1197864"/>
            </a:xfrm>
            <a:prstGeom prst="rect">
              <a:avLst/>
            </a:prstGeom>
            <a:solidFill>
              <a:schemeClr val="tx1">
                <a:alpha val="2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Adjusted market opportunity for </a:t>
              </a:r>
              <a:r>
                <a:rPr lang="en-US" b="1" dirty="0">
                  <a:solidFill>
                    <a:srgbClr val="0070C0"/>
                  </a:solidFill>
                </a:rPr>
                <a:t>TNT-002: </a:t>
              </a:r>
              <a:r>
                <a:rPr lang="en-US" b="1" dirty="0">
                  <a:solidFill>
                    <a:schemeClr val="tx1"/>
                  </a:solidFill>
                </a:rPr>
                <a:t>40.3% market share</a:t>
              </a:r>
            </a:p>
          </p:txBody>
        </p:sp>
      </p:grpSp>
      <p:sp>
        <p:nvSpPr>
          <p:cNvPr id="12" name="TextBox 11">
            <a:extLst>
              <a:ext uri="{FF2B5EF4-FFF2-40B4-BE49-F238E27FC236}">
                <a16:creationId xmlns:a16="http://schemas.microsoft.com/office/drawing/2014/main" id="{0A51D00F-A9CF-44B5-A8B3-9E722826CFB4}"/>
              </a:ext>
            </a:extLst>
          </p:cNvPr>
          <p:cNvSpPr txBox="1"/>
          <p:nvPr/>
        </p:nvSpPr>
        <p:spPr>
          <a:xfrm>
            <a:off x="480287" y="6423677"/>
            <a:ext cx="10714661" cy="246221"/>
          </a:xfrm>
          <a:prstGeom prst="rect">
            <a:avLst/>
          </a:prstGeom>
          <a:noFill/>
        </p:spPr>
        <p:txBody>
          <a:bodyPr wrap="square" rtlCol="0" anchor="b">
            <a:spAutoFit/>
          </a:bodyPr>
          <a:lstStyle/>
          <a:p>
            <a:r>
              <a:rPr lang="en-US" sz="1000" dirty="0"/>
              <a:t>Data from Informa </a:t>
            </a:r>
            <a:r>
              <a:rPr lang="en-US" sz="1000" dirty="0" err="1"/>
              <a:t>BioMedTracker</a:t>
            </a:r>
            <a:r>
              <a:rPr lang="en-US" sz="1000" dirty="0"/>
              <a:t> and ClinicalTrials.gov </a:t>
            </a:r>
          </a:p>
        </p:txBody>
      </p:sp>
      <p:sp>
        <p:nvSpPr>
          <p:cNvPr id="13" name="TextBox 12">
            <a:extLst>
              <a:ext uri="{FF2B5EF4-FFF2-40B4-BE49-F238E27FC236}">
                <a16:creationId xmlns:a16="http://schemas.microsoft.com/office/drawing/2014/main" id="{DCC7CD34-6DC1-4F2A-8CEF-FE2FDD7207BA}"/>
              </a:ext>
            </a:extLst>
          </p:cNvPr>
          <p:cNvSpPr txBox="1"/>
          <p:nvPr/>
        </p:nvSpPr>
        <p:spPr>
          <a:xfrm>
            <a:off x="480287" y="6117051"/>
            <a:ext cx="8277650" cy="276999"/>
          </a:xfrm>
          <a:prstGeom prst="rect">
            <a:avLst/>
          </a:prstGeom>
          <a:noFill/>
        </p:spPr>
        <p:txBody>
          <a:bodyPr wrap="square" rtlCol="0">
            <a:spAutoFit/>
          </a:bodyPr>
          <a:lstStyle/>
          <a:p>
            <a:r>
              <a:rPr lang="en-US" sz="1200" dirty="0"/>
              <a:t>(xx%)–likelihood of approval. Analog–overlapping indication + mechanism of action.</a:t>
            </a:r>
          </a:p>
        </p:txBody>
      </p:sp>
      <p:sp>
        <p:nvSpPr>
          <p:cNvPr id="14" name="Rectangle 13">
            <a:extLst>
              <a:ext uri="{FF2B5EF4-FFF2-40B4-BE49-F238E27FC236}">
                <a16:creationId xmlns:a16="http://schemas.microsoft.com/office/drawing/2014/main" id="{209033A1-7DE5-475B-A02B-21E2892EAD62}"/>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a:t>
            </a:r>
          </a:p>
        </p:txBody>
      </p:sp>
      <p:cxnSp>
        <p:nvCxnSpPr>
          <p:cNvPr id="15" name="Straight Connector 14">
            <a:extLst>
              <a:ext uri="{FF2B5EF4-FFF2-40B4-BE49-F238E27FC236}">
                <a16:creationId xmlns:a16="http://schemas.microsoft.com/office/drawing/2014/main" id="{EA90D021-5A21-4331-A961-3610CF20EE86}"/>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17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ACE8D-A2E1-481E-AECE-5C93528357DE}"/>
              </a:ext>
            </a:extLst>
          </p:cNvPr>
          <p:cNvSpPr>
            <a:spLocks noGrp="1"/>
          </p:cNvSpPr>
          <p:nvPr>
            <p:ph type="title"/>
          </p:nvPr>
        </p:nvSpPr>
        <p:spPr/>
        <p:txBody>
          <a:bodyPr>
            <a:noAutofit/>
          </a:bodyPr>
          <a:lstStyle/>
          <a:p>
            <a:r>
              <a:rPr lang="en-US" sz="2800" dirty="0">
                <a:solidFill>
                  <a:srgbClr val="0070C0"/>
                </a:solidFill>
              </a:rPr>
              <a:t>TNT-002</a:t>
            </a:r>
            <a:r>
              <a:rPr lang="en-US" sz="2800" dirty="0"/>
              <a:t> has the largest eligible patient population</a:t>
            </a:r>
          </a:p>
        </p:txBody>
      </p:sp>
      <p:graphicFrame>
        <p:nvGraphicFramePr>
          <p:cNvPr id="3" name="Diagram 2">
            <a:extLst>
              <a:ext uri="{FF2B5EF4-FFF2-40B4-BE49-F238E27FC236}">
                <a16:creationId xmlns:a16="http://schemas.microsoft.com/office/drawing/2014/main" id="{4266DE81-7891-AE47-9A20-E6BAD3E9C8D5}"/>
              </a:ext>
            </a:extLst>
          </p:cNvPr>
          <p:cNvGraphicFramePr/>
          <p:nvPr>
            <p:extLst>
              <p:ext uri="{D42A27DB-BD31-4B8C-83A1-F6EECF244321}">
                <p14:modId xmlns:p14="http://schemas.microsoft.com/office/powerpoint/2010/main" val="1491782485"/>
              </p:ext>
            </p:extLst>
          </p:nvPr>
        </p:nvGraphicFramePr>
        <p:xfrm>
          <a:off x="5965816" y="1666245"/>
          <a:ext cx="5549866" cy="3873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C3BB37C6-ED35-7B41-B985-11EEBDE2A6AF}"/>
              </a:ext>
            </a:extLst>
          </p:cNvPr>
          <p:cNvSpPr txBox="1"/>
          <p:nvPr/>
        </p:nvSpPr>
        <p:spPr>
          <a:xfrm>
            <a:off x="7146207" y="1098600"/>
            <a:ext cx="3185007" cy="475784"/>
          </a:xfrm>
          <a:prstGeom prst="rect">
            <a:avLst/>
          </a:prstGeom>
          <a:noFill/>
        </p:spPr>
        <p:txBody>
          <a:bodyPr wrap="square" rtlCol="0">
            <a:spAutoFit/>
          </a:bodyPr>
          <a:lstStyle/>
          <a:p>
            <a:pPr algn="ctr"/>
            <a:r>
              <a:rPr lang="en-US" sz="2400" b="1" dirty="0">
                <a:solidFill>
                  <a:srgbClr val="0070C0"/>
                </a:solidFill>
              </a:rPr>
              <a:t>TNT-002</a:t>
            </a:r>
          </a:p>
        </p:txBody>
      </p:sp>
      <p:cxnSp>
        <p:nvCxnSpPr>
          <p:cNvPr id="15" name="Straight Connector 14">
            <a:extLst>
              <a:ext uri="{FF2B5EF4-FFF2-40B4-BE49-F238E27FC236}">
                <a16:creationId xmlns:a16="http://schemas.microsoft.com/office/drawing/2014/main" id="{03ABE943-D6D5-D54A-916F-FB00779DED34}"/>
              </a:ext>
            </a:extLst>
          </p:cNvPr>
          <p:cNvCxnSpPr>
            <a:cxnSpLocks/>
          </p:cNvCxnSpPr>
          <p:nvPr/>
        </p:nvCxnSpPr>
        <p:spPr>
          <a:xfrm>
            <a:off x="10718126" y="2379537"/>
            <a:ext cx="662815" cy="0"/>
          </a:xfrm>
          <a:prstGeom prst="line">
            <a:avLst/>
          </a:prstGeom>
          <a:ln w="38100">
            <a:solidFill>
              <a:srgbClr val="5991B9"/>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D4711A1-CC94-4247-AC49-76E0BEFEC044}"/>
              </a:ext>
            </a:extLst>
          </p:cNvPr>
          <p:cNvSpPr txBox="1"/>
          <p:nvPr/>
        </p:nvSpPr>
        <p:spPr>
          <a:xfrm>
            <a:off x="11332579" y="2207208"/>
            <a:ext cx="917767" cy="369332"/>
          </a:xfrm>
          <a:prstGeom prst="rect">
            <a:avLst/>
          </a:prstGeom>
          <a:noFill/>
        </p:spPr>
        <p:txBody>
          <a:bodyPr wrap="square" rtlCol="0">
            <a:spAutoFit/>
          </a:bodyPr>
          <a:lstStyle/>
          <a:p>
            <a:r>
              <a:rPr lang="en-US" b="1" dirty="0">
                <a:solidFill>
                  <a:srgbClr val="5991B9"/>
                </a:solidFill>
              </a:rPr>
              <a:t>26.4 M</a:t>
            </a:r>
          </a:p>
        </p:txBody>
      </p:sp>
      <p:cxnSp>
        <p:nvCxnSpPr>
          <p:cNvPr id="18" name="Straight Connector 17">
            <a:extLst>
              <a:ext uri="{FF2B5EF4-FFF2-40B4-BE49-F238E27FC236}">
                <a16:creationId xmlns:a16="http://schemas.microsoft.com/office/drawing/2014/main" id="{47ADAFF3-4FC9-0942-8A17-E2171F28C203}"/>
              </a:ext>
            </a:extLst>
          </p:cNvPr>
          <p:cNvCxnSpPr>
            <a:cxnSpLocks/>
          </p:cNvCxnSpPr>
          <p:nvPr/>
        </p:nvCxnSpPr>
        <p:spPr>
          <a:xfrm>
            <a:off x="10204666" y="3168149"/>
            <a:ext cx="662815" cy="0"/>
          </a:xfrm>
          <a:prstGeom prst="line">
            <a:avLst/>
          </a:prstGeom>
          <a:ln w="38100">
            <a:solidFill>
              <a:srgbClr val="6C9EC2"/>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DAF059-2C4A-1344-BA44-5C6C49CBE67C}"/>
              </a:ext>
            </a:extLst>
          </p:cNvPr>
          <p:cNvSpPr txBox="1"/>
          <p:nvPr/>
        </p:nvSpPr>
        <p:spPr>
          <a:xfrm>
            <a:off x="10864124" y="2951307"/>
            <a:ext cx="917767" cy="369332"/>
          </a:xfrm>
          <a:prstGeom prst="rect">
            <a:avLst/>
          </a:prstGeom>
          <a:noFill/>
        </p:spPr>
        <p:txBody>
          <a:bodyPr wrap="square" rtlCol="0">
            <a:spAutoFit/>
          </a:bodyPr>
          <a:lstStyle/>
          <a:p>
            <a:r>
              <a:rPr lang="en-US" b="1" dirty="0">
                <a:solidFill>
                  <a:srgbClr val="6C9EC2"/>
                </a:solidFill>
              </a:rPr>
              <a:t>9.8 M</a:t>
            </a:r>
          </a:p>
        </p:txBody>
      </p:sp>
      <p:cxnSp>
        <p:nvCxnSpPr>
          <p:cNvPr id="20" name="Straight Connector 19">
            <a:extLst>
              <a:ext uri="{FF2B5EF4-FFF2-40B4-BE49-F238E27FC236}">
                <a16:creationId xmlns:a16="http://schemas.microsoft.com/office/drawing/2014/main" id="{1B5B6E9A-9AD6-2741-AAB8-1247F2E9E588}"/>
              </a:ext>
            </a:extLst>
          </p:cNvPr>
          <p:cNvCxnSpPr>
            <a:cxnSpLocks/>
          </p:cNvCxnSpPr>
          <p:nvPr/>
        </p:nvCxnSpPr>
        <p:spPr>
          <a:xfrm>
            <a:off x="9634053" y="3945078"/>
            <a:ext cx="662815" cy="0"/>
          </a:xfrm>
          <a:prstGeom prst="line">
            <a:avLst/>
          </a:prstGeom>
          <a:ln w="38100">
            <a:solidFill>
              <a:srgbClr val="7FAACC"/>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0E6301-256A-7542-BA99-BDEA3E1F4BAD}"/>
              </a:ext>
            </a:extLst>
          </p:cNvPr>
          <p:cNvSpPr txBox="1"/>
          <p:nvPr/>
        </p:nvSpPr>
        <p:spPr>
          <a:xfrm>
            <a:off x="10223716" y="3784904"/>
            <a:ext cx="917767" cy="369332"/>
          </a:xfrm>
          <a:prstGeom prst="rect">
            <a:avLst/>
          </a:prstGeom>
          <a:noFill/>
        </p:spPr>
        <p:txBody>
          <a:bodyPr wrap="square" rtlCol="0">
            <a:spAutoFit/>
          </a:bodyPr>
          <a:lstStyle/>
          <a:p>
            <a:r>
              <a:rPr lang="en-US" b="1" dirty="0">
                <a:solidFill>
                  <a:srgbClr val="7FAACC"/>
                </a:solidFill>
              </a:rPr>
              <a:t>6.1 M</a:t>
            </a:r>
          </a:p>
        </p:txBody>
      </p:sp>
      <p:cxnSp>
        <p:nvCxnSpPr>
          <p:cNvPr id="22" name="Straight Connector 21">
            <a:extLst>
              <a:ext uri="{FF2B5EF4-FFF2-40B4-BE49-F238E27FC236}">
                <a16:creationId xmlns:a16="http://schemas.microsoft.com/office/drawing/2014/main" id="{E8E24741-99EC-6C46-886F-14B28D558F5C}"/>
              </a:ext>
            </a:extLst>
          </p:cNvPr>
          <p:cNvCxnSpPr>
            <a:cxnSpLocks/>
          </p:cNvCxnSpPr>
          <p:nvPr/>
        </p:nvCxnSpPr>
        <p:spPr>
          <a:xfrm>
            <a:off x="9068747" y="4715760"/>
            <a:ext cx="662815" cy="0"/>
          </a:xfrm>
          <a:prstGeom prst="line">
            <a:avLst/>
          </a:prstGeom>
          <a:ln w="38100">
            <a:solidFill>
              <a:srgbClr val="93B6D5"/>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0990B2E-78EE-B04D-A4CB-C75ED6578512}"/>
              </a:ext>
            </a:extLst>
          </p:cNvPr>
          <p:cNvSpPr txBox="1"/>
          <p:nvPr/>
        </p:nvSpPr>
        <p:spPr>
          <a:xfrm>
            <a:off x="9693710" y="4531094"/>
            <a:ext cx="917767" cy="369332"/>
          </a:xfrm>
          <a:prstGeom prst="rect">
            <a:avLst/>
          </a:prstGeom>
          <a:noFill/>
        </p:spPr>
        <p:txBody>
          <a:bodyPr wrap="square" rtlCol="0">
            <a:spAutoFit/>
          </a:bodyPr>
          <a:lstStyle/>
          <a:p>
            <a:r>
              <a:rPr lang="en-US" b="1" dirty="0">
                <a:solidFill>
                  <a:srgbClr val="93B6D5"/>
                </a:solidFill>
              </a:rPr>
              <a:t>3.6 M</a:t>
            </a:r>
          </a:p>
        </p:txBody>
      </p:sp>
      <p:sp>
        <p:nvSpPr>
          <p:cNvPr id="24" name="TextBox 23">
            <a:extLst>
              <a:ext uri="{FF2B5EF4-FFF2-40B4-BE49-F238E27FC236}">
                <a16:creationId xmlns:a16="http://schemas.microsoft.com/office/drawing/2014/main" id="{02C3203D-A964-F74E-9B52-18277412CEC7}"/>
              </a:ext>
            </a:extLst>
          </p:cNvPr>
          <p:cNvSpPr txBox="1"/>
          <p:nvPr/>
        </p:nvSpPr>
        <p:spPr>
          <a:xfrm>
            <a:off x="7848454" y="5620996"/>
            <a:ext cx="1780515" cy="461665"/>
          </a:xfrm>
          <a:prstGeom prst="rect">
            <a:avLst/>
          </a:prstGeom>
          <a:noFill/>
        </p:spPr>
        <p:txBody>
          <a:bodyPr wrap="square" rtlCol="0">
            <a:spAutoFit/>
          </a:bodyPr>
          <a:lstStyle/>
          <a:p>
            <a:pPr algn="ctr"/>
            <a:r>
              <a:rPr lang="en-US" sz="2400" b="1" dirty="0">
                <a:solidFill>
                  <a:srgbClr val="0070C0"/>
                </a:solidFill>
              </a:rPr>
              <a:t>355,702</a:t>
            </a:r>
          </a:p>
        </p:txBody>
      </p:sp>
      <p:graphicFrame>
        <p:nvGraphicFramePr>
          <p:cNvPr id="8" name="Diagram 7">
            <a:extLst>
              <a:ext uri="{FF2B5EF4-FFF2-40B4-BE49-F238E27FC236}">
                <a16:creationId xmlns:a16="http://schemas.microsoft.com/office/drawing/2014/main" id="{8A68405F-73A7-A942-8E85-58DE1FECD439}"/>
              </a:ext>
            </a:extLst>
          </p:cNvPr>
          <p:cNvGraphicFramePr/>
          <p:nvPr/>
        </p:nvGraphicFramePr>
        <p:xfrm>
          <a:off x="68421" y="1671520"/>
          <a:ext cx="5465927" cy="38753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64DB9837-AD63-0446-B076-8BA1017C0919}"/>
              </a:ext>
            </a:extLst>
          </p:cNvPr>
          <p:cNvSpPr txBox="1"/>
          <p:nvPr/>
        </p:nvSpPr>
        <p:spPr>
          <a:xfrm>
            <a:off x="1318763" y="1104696"/>
            <a:ext cx="2953914" cy="461665"/>
          </a:xfrm>
          <a:prstGeom prst="rect">
            <a:avLst/>
          </a:prstGeom>
          <a:noFill/>
        </p:spPr>
        <p:txBody>
          <a:bodyPr wrap="square" rtlCol="0">
            <a:spAutoFit/>
          </a:bodyPr>
          <a:lstStyle/>
          <a:p>
            <a:pPr algn="ctr"/>
            <a:r>
              <a:rPr lang="en-US" sz="2400" b="1" dirty="0">
                <a:solidFill>
                  <a:srgbClr val="C00000"/>
                </a:solidFill>
              </a:rPr>
              <a:t>TNT-013</a:t>
            </a:r>
            <a:endParaRPr lang="en-US" sz="2400" b="1" dirty="0"/>
          </a:p>
        </p:txBody>
      </p:sp>
      <p:cxnSp>
        <p:nvCxnSpPr>
          <p:cNvPr id="34" name="Straight Connector 33">
            <a:extLst>
              <a:ext uri="{FF2B5EF4-FFF2-40B4-BE49-F238E27FC236}">
                <a16:creationId xmlns:a16="http://schemas.microsoft.com/office/drawing/2014/main" id="{B0B3A687-6A75-604B-8D0B-1CD29CFFC391}"/>
              </a:ext>
            </a:extLst>
          </p:cNvPr>
          <p:cNvCxnSpPr>
            <a:cxnSpLocks/>
          </p:cNvCxnSpPr>
          <p:nvPr/>
        </p:nvCxnSpPr>
        <p:spPr>
          <a:xfrm>
            <a:off x="4801963" y="2385125"/>
            <a:ext cx="652790" cy="0"/>
          </a:xfrm>
          <a:prstGeom prst="line">
            <a:avLst/>
          </a:prstGeom>
          <a:ln w="38100">
            <a:solidFill>
              <a:srgbClr val="BF5038"/>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01E2ABC-5F11-9E4B-B033-F3C8F8616FEE}"/>
              </a:ext>
            </a:extLst>
          </p:cNvPr>
          <p:cNvSpPr txBox="1"/>
          <p:nvPr/>
        </p:nvSpPr>
        <p:spPr>
          <a:xfrm>
            <a:off x="5396984" y="2207208"/>
            <a:ext cx="917767" cy="369332"/>
          </a:xfrm>
          <a:prstGeom prst="rect">
            <a:avLst/>
          </a:prstGeom>
          <a:noFill/>
        </p:spPr>
        <p:txBody>
          <a:bodyPr wrap="square" rtlCol="0">
            <a:spAutoFit/>
          </a:bodyPr>
          <a:lstStyle/>
          <a:p>
            <a:r>
              <a:rPr lang="en-US" b="1" dirty="0">
                <a:solidFill>
                  <a:srgbClr val="BF5038"/>
                </a:solidFill>
              </a:rPr>
              <a:t>18.5 M</a:t>
            </a:r>
          </a:p>
        </p:txBody>
      </p:sp>
      <p:cxnSp>
        <p:nvCxnSpPr>
          <p:cNvPr id="36" name="Straight Connector 35">
            <a:extLst>
              <a:ext uri="{FF2B5EF4-FFF2-40B4-BE49-F238E27FC236}">
                <a16:creationId xmlns:a16="http://schemas.microsoft.com/office/drawing/2014/main" id="{3658E4F3-D76D-1E41-B791-4B4694D29A07}"/>
              </a:ext>
            </a:extLst>
          </p:cNvPr>
          <p:cNvCxnSpPr>
            <a:cxnSpLocks/>
          </p:cNvCxnSpPr>
          <p:nvPr/>
        </p:nvCxnSpPr>
        <p:spPr>
          <a:xfrm>
            <a:off x="4258745" y="3135956"/>
            <a:ext cx="652790" cy="0"/>
          </a:xfrm>
          <a:prstGeom prst="line">
            <a:avLst/>
          </a:prstGeom>
          <a:ln w="38100">
            <a:solidFill>
              <a:srgbClr val="CA614E"/>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241250C-2584-8B46-A2D4-7AA93AB64E48}"/>
              </a:ext>
            </a:extLst>
          </p:cNvPr>
          <p:cNvSpPr txBox="1"/>
          <p:nvPr/>
        </p:nvSpPr>
        <p:spPr>
          <a:xfrm>
            <a:off x="4870554" y="2959297"/>
            <a:ext cx="917767" cy="369332"/>
          </a:xfrm>
          <a:prstGeom prst="rect">
            <a:avLst/>
          </a:prstGeom>
          <a:noFill/>
        </p:spPr>
        <p:txBody>
          <a:bodyPr wrap="square" rtlCol="0">
            <a:spAutoFit/>
          </a:bodyPr>
          <a:lstStyle/>
          <a:p>
            <a:r>
              <a:rPr lang="en-US" b="1" dirty="0">
                <a:solidFill>
                  <a:srgbClr val="CA614E"/>
                </a:solidFill>
              </a:rPr>
              <a:t>6.9 M</a:t>
            </a:r>
          </a:p>
        </p:txBody>
      </p:sp>
      <p:cxnSp>
        <p:nvCxnSpPr>
          <p:cNvPr id="38" name="Straight Connector 37">
            <a:extLst>
              <a:ext uri="{FF2B5EF4-FFF2-40B4-BE49-F238E27FC236}">
                <a16:creationId xmlns:a16="http://schemas.microsoft.com/office/drawing/2014/main" id="{1A2016D5-599C-3741-903C-ECCD8A63A838}"/>
              </a:ext>
            </a:extLst>
          </p:cNvPr>
          <p:cNvCxnSpPr>
            <a:cxnSpLocks/>
          </p:cNvCxnSpPr>
          <p:nvPr/>
        </p:nvCxnSpPr>
        <p:spPr>
          <a:xfrm>
            <a:off x="3677424" y="3970357"/>
            <a:ext cx="652790" cy="0"/>
          </a:xfrm>
          <a:prstGeom prst="line">
            <a:avLst/>
          </a:prstGeom>
          <a:ln w="38100">
            <a:solidFill>
              <a:srgbClr val="D27769"/>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4BAEE9B-BEBE-184E-9934-4D92C5CB06D4}"/>
              </a:ext>
            </a:extLst>
          </p:cNvPr>
          <p:cNvSpPr txBox="1"/>
          <p:nvPr/>
        </p:nvSpPr>
        <p:spPr>
          <a:xfrm>
            <a:off x="4288749" y="3787395"/>
            <a:ext cx="917767" cy="369332"/>
          </a:xfrm>
          <a:prstGeom prst="rect">
            <a:avLst/>
          </a:prstGeom>
          <a:noFill/>
        </p:spPr>
        <p:txBody>
          <a:bodyPr wrap="square" rtlCol="0">
            <a:spAutoFit/>
          </a:bodyPr>
          <a:lstStyle/>
          <a:p>
            <a:r>
              <a:rPr lang="en-US" b="1" dirty="0">
                <a:solidFill>
                  <a:srgbClr val="D27769"/>
                </a:solidFill>
              </a:rPr>
              <a:t>2.7 M</a:t>
            </a:r>
          </a:p>
        </p:txBody>
      </p:sp>
      <p:cxnSp>
        <p:nvCxnSpPr>
          <p:cNvPr id="40" name="Straight Connector 39">
            <a:extLst>
              <a:ext uri="{FF2B5EF4-FFF2-40B4-BE49-F238E27FC236}">
                <a16:creationId xmlns:a16="http://schemas.microsoft.com/office/drawing/2014/main" id="{D6355D4C-7E04-0745-BBC2-97A0DC3C8880}"/>
              </a:ext>
            </a:extLst>
          </p:cNvPr>
          <p:cNvCxnSpPr>
            <a:cxnSpLocks/>
          </p:cNvCxnSpPr>
          <p:nvPr/>
        </p:nvCxnSpPr>
        <p:spPr>
          <a:xfrm>
            <a:off x="3120957" y="4703274"/>
            <a:ext cx="652790" cy="0"/>
          </a:xfrm>
          <a:prstGeom prst="line">
            <a:avLst/>
          </a:prstGeom>
          <a:ln w="38100">
            <a:solidFill>
              <a:srgbClr val="DA8D83"/>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5C56C23-8F26-7B40-A595-9AA1E36AAA45}"/>
              </a:ext>
            </a:extLst>
          </p:cNvPr>
          <p:cNvSpPr txBox="1"/>
          <p:nvPr/>
        </p:nvSpPr>
        <p:spPr>
          <a:xfrm>
            <a:off x="3729630" y="4522758"/>
            <a:ext cx="917767" cy="369332"/>
          </a:xfrm>
          <a:prstGeom prst="rect">
            <a:avLst/>
          </a:prstGeom>
          <a:noFill/>
        </p:spPr>
        <p:txBody>
          <a:bodyPr wrap="square" rtlCol="0">
            <a:spAutoFit/>
          </a:bodyPr>
          <a:lstStyle/>
          <a:p>
            <a:r>
              <a:rPr lang="en-US" b="1" dirty="0">
                <a:solidFill>
                  <a:srgbClr val="DA8D83"/>
                </a:solidFill>
              </a:rPr>
              <a:t>1.6 M</a:t>
            </a:r>
          </a:p>
        </p:txBody>
      </p:sp>
      <p:sp>
        <p:nvSpPr>
          <p:cNvPr id="42" name="TextBox 41">
            <a:extLst>
              <a:ext uri="{FF2B5EF4-FFF2-40B4-BE49-F238E27FC236}">
                <a16:creationId xmlns:a16="http://schemas.microsoft.com/office/drawing/2014/main" id="{1F513729-1408-9B4F-B982-88F778DEB819}"/>
              </a:ext>
            </a:extLst>
          </p:cNvPr>
          <p:cNvSpPr txBox="1"/>
          <p:nvPr/>
        </p:nvSpPr>
        <p:spPr>
          <a:xfrm>
            <a:off x="2053172" y="5620996"/>
            <a:ext cx="1496420" cy="461665"/>
          </a:xfrm>
          <a:prstGeom prst="rect">
            <a:avLst/>
          </a:prstGeom>
          <a:noFill/>
        </p:spPr>
        <p:txBody>
          <a:bodyPr wrap="square" rtlCol="0">
            <a:spAutoFit/>
          </a:bodyPr>
          <a:lstStyle/>
          <a:p>
            <a:pPr algn="ctr"/>
            <a:r>
              <a:rPr lang="en-US" sz="2400" b="1" dirty="0">
                <a:solidFill>
                  <a:srgbClr val="C00000"/>
                </a:solidFill>
              </a:rPr>
              <a:t>32,189</a:t>
            </a:r>
          </a:p>
        </p:txBody>
      </p:sp>
      <p:sp>
        <p:nvSpPr>
          <p:cNvPr id="43" name="Rectangle 42">
            <a:extLst>
              <a:ext uri="{FF2B5EF4-FFF2-40B4-BE49-F238E27FC236}">
                <a16:creationId xmlns:a16="http://schemas.microsoft.com/office/drawing/2014/main" id="{815C96F7-19D5-46BE-BDB4-FA52CF7A7EE9}"/>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II</a:t>
            </a:r>
          </a:p>
        </p:txBody>
      </p:sp>
      <p:sp>
        <p:nvSpPr>
          <p:cNvPr id="44" name="TextBox 43">
            <a:extLst>
              <a:ext uri="{FF2B5EF4-FFF2-40B4-BE49-F238E27FC236}">
                <a16:creationId xmlns:a16="http://schemas.microsoft.com/office/drawing/2014/main" id="{DE250A32-7F23-2C47-9CAA-0F7A69E22166}"/>
              </a:ext>
            </a:extLst>
          </p:cNvPr>
          <p:cNvSpPr txBox="1"/>
          <p:nvPr/>
        </p:nvSpPr>
        <p:spPr>
          <a:xfrm>
            <a:off x="2369926" y="6082518"/>
            <a:ext cx="7452148" cy="584775"/>
          </a:xfrm>
          <a:prstGeom prst="rect">
            <a:avLst/>
          </a:prstGeom>
          <a:noFill/>
        </p:spPr>
        <p:txBody>
          <a:bodyPr wrap="square" rtlCol="0">
            <a:spAutoFit/>
          </a:bodyPr>
          <a:lstStyle/>
          <a:p>
            <a:pPr algn="ctr"/>
            <a:r>
              <a:rPr lang="en-US" sz="1600" dirty="0"/>
              <a:t>*Upon indication expansion, TNT-013 could additionally be used in a population of 11,258 children with uncontrolled moderate-to-severe AD</a:t>
            </a:r>
          </a:p>
        </p:txBody>
      </p:sp>
      <p:pic>
        <p:nvPicPr>
          <p:cNvPr id="45" name="Picture 44" descr="Syringe.png">
            <a:extLst>
              <a:ext uri="{FF2B5EF4-FFF2-40B4-BE49-F238E27FC236}">
                <a16:creationId xmlns:a16="http://schemas.microsoft.com/office/drawing/2014/main" id="{0C030F0A-E329-6849-A004-DE7B49036C08}"/>
              </a:ext>
            </a:extLst>
          </p:cNvPr>
          <p:cNvPicPr>
            <a:picLocks noChangeAspect="1"/>
          </p:cNvPicPr>
          <p:nvPr/>
        </p:nvPicPr>
        <p:blipFill>
          <a:blip r:embed="rId13">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15023292">
            <a:off x="3633317" y="1029527"/>
            <a:ext cx="280862" cy="629516"/>
          </a:xfrm>
          <a:prstGeom prst="rect">
            <a:avLst/>
          </a:prstGeom>
        </p:spPr>
      </p:pic>
      <p:pic>
        <p:nvPicPr>
          <p:cNvPr id="46" name="Graphic 45" descr="Toothpaste">
            <a:extLst>
              <a:ext uri="{FF2B5EF4-FFF2-40B4-BE49-F238E27FC236}">
                <a16:creationId xmlns:a16="http://schemas.microsoft.com/office/drawing/2014/main" id="{595AA1F1-3A91-8742-B755-1BB5CC02F0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706538">
            <a:off x="9381436" y="1023254"/>
            <a:ext cx="624548" cy="624548"/>
          </a:xfrm>
          <a:prstGeom prst="rect">
            <a:avLst/>
          </a:prstGeom>
        </p:spPr>
      </p:pic>
      <p:cxnSp>
        <p:nvCxnSpPr>
          <p:cNvPr id="29" name="Straight Connector 28">
            <a:extLst>
              <a:ext uri="{FF2B5EF4-FFF2-40B4-BE49-F238E27FC236}">
                <a16:creationId xmlns:a16="http://schemas.microsoft.com/office/drawing/2014/main" id="{DC7B232F-4401-48CB-8B62-D9B60F8AF7C2}"/>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70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ACE8D-A2E1-481E-AECE-5C93528357DE}"/>
              </a:ext>
            </a:extLst>
          </p:cNvPr>
          <p:cNvSpPr>
            <a:spLocks noGrp="1"/>
          </p:cNvSpPr>
          <p:nvPr>
            <p:ph type="title"/>
          </p:nvPr>
        </p:nvSpPr>
        <p:spPr/>
        <p:txBody>
          <a:bodyPr>
            <a:noAutofit/>
          </a:bodyPr>
          <a:lstStyle/>
          <a:p>
            <a:r>
              <a:rPr lang="en-US" sz="2800" dirty="0">
                <a:solidFill>
                  <a:srgbClr val="00529B"/>
                </a:solidFill>
              </a:rPr>
              <a:t>TNT-002</a:t>
            </a:r>
            <a:r>
              <a:rPr lang="en-US" sz="2800" dirty="0"/>
              <a:t> offers the largest commercial opportunity</a:t>
            </a:r>
          </a:p>
        </p:txBody>
      </p:sp>
      <p:sp>
        <p:nvSpPr>
          <p:cNvPr id="10" name="TextBox 9">
            <a:extLst>
              <a:ext uri="{FF2B5EF4-FFF2-40B4-BE49-F238E27FC236}">
                <a16:creationId xmlns:a16="http://schemas.microsoft.com/office/drawing/2014/main" id="{872914D4-6737-FA4D-8B4E-7936CF66595F}"/>
              </a:ext>
            </a:extLst>
          </p:cNvPr>
          <p:cNvSpPr txBox="1"/>
          <p:nvPr/>
        </p:nvSpPr>
        <p:spPr>
          <a:xfrm>
            <a:off x="5589494" y="6070947"/>
            <a:ext cx="6602506" cy="584775"/>
          </a:xfrm>
          <a:prstGeom prst="rect">
            <a:avLst/>
          </a:prstGeom>
          <a:noFill/>
        </p:spPr>
        <p:txBody>
          <a:bodyPr wrap="square" rtlCol="0">
            <a:spAutoFit/>
          </a:bodyPr>
          <a:lstStyle/>
          <a:p>
            <a:r>
              <a:rPr lang="en-US" sz="1600" baseline="30000" dirty="0"/>
              <a:t>*</a:t>
            </a:r>
            <a:r>
              <a:rPr lang="en-US" sz="1600" dirty="0"/>
              <a:t>Based on wholesale acquisition cost of leading marketed competitor </a:t>
            </a:r>
            <a:r>
              <a:rPr lang="en-US" sz="1600" dirty="0" err="1"/>
              <a:t>Dupixent</a:t>
            </a:r>
            <a:r>
              <a:rPr lang="en-US" sz="1600" dirty="0"/>
              <a:t> </a:t>
            </a:r>
          </a:p>
          <a:p>
            <a:r>
              <a:rPr lang="en-US" sz="1600" baseline="30000" dirty="0"/>
              <a:t>**</a:t>
            </a:r>
            <a:r>
              <a:rPr lang="en-US" sz="1600" dirty="0"/>
              <a:t>Based on wholesale acquisition cost of leading marketed competitor </a:t>
            </a:r>
            <a:r>
              <a:rPr lang="en-US" sz="1600" dirty="0" err="1"/>
              <a:t>Eucrisa</a:t>
            </a:r>
            <a:endParaRPr lang="en-US" sz="1600" dirty="0"/>
          </a:p>
        </p:txBody>
      </p:sp>
      <p:sp>
        <p:nvSpPr>
          <p:cNvPr id="8" name="Rectangle 7">
            <a:extLst>
              <a:ext uri="{FF2B5EF4-FFF2-40B4-BE49-F238E27FC236}">
                <a16:creationId xmlns:a16="http://schemas.microsoft.com/office/drawing/2014/main" id="{07CDBD9C-7A4E-44F4-A114-EE6ED73D0154}"/>
              </a:ext>
            </a:extLst>
          </p:cNvPr>
          <p:cNvSpPr/>
          <p:nvPr/>
        </p:nvSpPr>
        <p:spPr>
          <a:xfrm>
            <a:off x="82414" y="6227316"/>
            <a:ext cx="374904" cy="374904"/>
          </a:xfrm>
          <a:prstGeom prst="rect">
            <a:avLst/>
          </a:prstGeom>
          <a:solidFill>
            <a:schemeClr val="tx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II</a:t>
            </a:r>
          </a:p>
        </p:txBody>
      </p:sp>
      <p:graphicFrame>
        <p:nvGraphicFramePr>
          <p:cNvPr id="3" name="Table 4">
            <a:extLst>
              <a:ext uri="{FF2B5EF4-FFF2-40B4-BE49-F238E27FC236}">
                <a16:creationId xmlns:a16="http://schemas.microsoft.com/office/drawing/2014/main" id="{90ACFE2E-C11C-4497-86F9-05D38E5B765C}"/>
              </a:ext>
            </a:extLst>
          </p:cNvPr>
          <p:cNvGraphicFramePr>
            <a:graphicFrameLocks noGrp="1"/>
          </p:cNvGraphicFramePr>
          <p:nvPr>
            <p:extLst>
              <p:ext uri="{D42A27DB-BD31-4B8C-83A1-F6EECF244321}">
                <p14:modId xmlns:p14="http://schemas.microsoft.com/office/powerpoint/2010/main" val="916042013"/>
              </p:ext>
            </p:extLst>
          </p:nvPr>
        </p:nvGraphicFramePr>
        <p:xfrm>
          <a:off x="975560" y="1405931"/>
          <a:ext cx="10240878" cy="4023207"/>
        </p:xfrm>
        <a:graphic>
          <a:graphicData uri="http://schemas.openxmlformats.org/drawingml/2006/table">
            <a:tbl>
              <a:tblPr firstRow="1" bandRow="1">
                <a:tableStyleId>{5C22544A-7EE6-4342-B048-85BDC9FD1C3A}</a:tableStyleId>
              </a:tblPr>
              <a:tblGrid>
                <a:gridCol w="2048891">
                  <a:extLst>
                    <a:ext uri="{9D8B030D-6E8A-4147-A177-3AD203B41FA5}">
                      <a16:colId xmlns:a16="http://schemas.microsoft.com/office/drawing/2014/main" val="2246406081"/>
                    </a:ext>
                  </a:extLst>
                </a:gridCol>
                <a:gridCol w="2497074">
                  <a:extLst>
                    <a:ext uri="{9D8B030D-6E8A-4147-A177-3AD203B41FA5}">
                      <a16:colId xmlns:a16="http://schemas.microsoft.com/office/drawing/2014/main" val="4221321558"/>
                    </a:ext>
                  </a:extLst>
                </a:gridCol>
                <a:gridCol w="1184593">
                  <a:extLst>
                    <a:ext uri="{9D8B030D-6E8A-4147-A177-3AD203B41FA5}">
                      <a16:colId xmlns:a16="http://schemas.microsoft.com/office/drawing/2014/main" val="3104316042"/>
                    </a:ext>
                  </a:extLst>
                </a:gridCol>
                <a:gridCol w="2255160">
                  <a:extLst>
                    <a:ext uri="{9D8B030D-6E8A-4147-A177-3AD203B41FA5}">
                      <a16:colId xmlns:a16="http://schemas.microsoft.com/office/drawing/2014/main" val="1554669506"/>
                    </a:ext>
                  </a:extLst>
                </a:gridCol>
                <a:gridCol w="2255160">
                  <a:extLst>
                    <a:ext uri="{9D8B030D-6E8A-4147-A177-3AD203B41FA5}">
                      <a16:colId xmlns:a16="http://schemas.microsoft.com/office/drawing/2014/main" val="3676232874"/>
                    </a:ext>
                  </a:extLst>
                </a:gridCol>
              </a:tblGrid>
              <a:tr h="370840">
                <a:tc gridSpan="3">
                  <a:txBody>
                    <a:bodyPr/>
                    <a:lstStyle/>
                    <a:p>
                      <a:r>
                        <a:rPr lang="en-US" sz="2200" dirty="0">
                          <a:solidFill>
                            <a:schemeClr val="bg1"/>
                          </a:solidFill>
                        </a:rPr>
                        <a:t>Attribute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hMerge="1">
                  <a:txBody>
                    <a:bodyPr/>
                    <a:lstStyle/>
                    <a:p>
                      <a:endParaRPr lang="en-US"/>
                    </a:p>
                  </a:txBody>
                  <a:tcPr/>
                </a:tc>
                <a:tc hMerge="1">
                  <a:txBody>
                    <a:bodyPr/>
                    <a:lstStyle/>
                    <a:p>
                      <a:endParaRPr lang="en-US" dirty="0"/>
                    </a:p>
                  </a:txBody>
                  <a:tcPr/>
                </a:tc>
                <a:tc>
                  <a:txBody>
                    <a:bodyPr/>
                    <a:lstStyle/>
                    <a:p>
                      <a:r>
                        <a:rPr lang="en-US" sz="2200" dirty="0">
                          <a:solidFill>
                            <a:srgbClr val="C00000"/>
                          </a:solidFill>
                        </a:rPr>
                        <a:t>TNT-013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C4C4"/>
                    </a:solidFill>
                  </a:tcPr>
                </a:tc>
                <a:tc>
                  <a:txBody>
                    <a:bodyPr/>
                    <a:lstStyle/>
                    <a:p>
                      <a:r>
                        <a:rPr lang="en-US" sz="2200" dirty="0">
                          <a:solidFill>
                            <a:srgbClr val="00529B"/>
                          </a:solidFill>
                        </a:rPr>
                        <a:t>TNT-002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EF0"/>
                    </a:solidFill>
                  </a:tcPr>
                </a:tc>
                <a:extLst>
                  <a:ext uri="{0D108BD9-81ED-4DB2-BD59-A6C34878D82A}">
                    <a16:rowId xmlns:a16="http://schemas.microsoft.com/office/drawing/2014/main" val="1119879361"/>
                  </a:ext>
                </a:extLst>
              </a:tr>
              <a:tr h="370840">
                <a:tc gridSpan="3">
                  <a:txBody>
                    <a:bodyPr/>
                    <a:lstStyle/>
                    <a:p>
                      <a:r>
                        <a:rPr lang="en-US" sz="2200" dirty="0"/>
                        <a:t>Revenue potential per patient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tc>
                <a:tc hMerge="1">
                  <a:txBody>
                    <a:bodyPr/>
                    <a:lstStyle/>
                    <a:p>
                      <a:endParaRPr lang="en-US" dirty="0"/>
                    </a:p>
                  </a:txBody>
                  <a:tcPr/>
                </a:tc>
                <a:tc>
                  <a:txBody>
                    <a:bodyPr/>
                    <a:lstStyle/>
                    <a:p>
                      <a:pPr algn="l"/>
                      <a:r>
                        <a:rPr lang="en-US" sz="2200" dirty="0"/>
                        <a:t>$43,542/year</a:t>
                      </a:r>
                      <a:r>
                        <a:rPr lang="en-US" sz="2200" baseline="30000"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2200" dirty="0"/>
                        <a:t>$7,827/year</a:t>
                      </a:r>
                      <a:r>
                        <a:rPr lang="en-US" sz="2200" baseline="30000"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61187035"/>
                  </a:ext>
                </a:extLst>
              </a:tr>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latin typeface="+mn-lt"/>
                          <a:ea typeface="+mn-ea"/>
                          <a:cs typeface="+mn-cs"/>
                        </a:rPr>
                        <a:t>Patient Segment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Mild-to-moderate</a:t>
                      </a:r>
                    </a:p>
                    <a:p>
                      <a:endParaRPr lang="en-US" sz="2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US" sz="2200" dirty="0"/>
                        <a:t>Children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a:r>
                        <a:rPr lang="en-US" sz="2200"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rowSpan="2">
                  <a:txBody>
                    <a:bodyPr/>
                    <a:lstStyle/>
                    <a:p>
                      <a:pPr algn="l"/>
                      <a:r>
                        <a:rPr lang="en-US" sz="2200" dirty="0"/>
                        <a:t>355,702 patients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3787445"/>
                  </a:ext>
                </a:extLst>
              </a:tr>
              <a:tr h="370840">
                <a:tc vMerge="1">
                  <a:txBody>
                    <a:bodyPr/>
                    <a:lstStyle/>
                    <a:p>
                      <a:endParaRPr lang="en-US" dirty="0"/>
                    </a:p>
                  </a:txBody>
                  <a:tcPr/>
                </a:tc>
                <a:tc vMerge="1">
                  <a:txBody>
                    <a:bodyPr/>
                    <a:lstStyle/>
                    <a:p>
                      <a:endParaRPr lang="en-US" dirty="0"/>
                    </a:p>
                  </a:txBody>
                  <a:tcPr/>
                </a:tc>
                <a:tc>
                  <a:txBody>
                    <a:bodyPr/>
                    <a:lstStyle/>
                    <a:p>
                      <a:r>
                        <a:rPr lang="en-US" sz="2200" dirty="0"/>
                        <a:t>Adults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solidFill>
                  </a:tcPr>
                </a:tc>
                <a:tc>
                  <a:txBody>
                    <a:bodyPr/>
                    <a:lstStyle/>
                    <a:p>
                      <a:pPr algn="l"/>
                      <a:r>
                        <a:rPr lang="en-US" sz="2200" dirty="0"/>
                        <a:t>-</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solidFill>
                  </a:tcPr>
                </a:tc>
                <a:tc vMerge="1">
                  <a:txBody>
                    <a:bodyPr/>
                    <a:lstStyle/>
                    <a:p>
                      <a:pPr algn="l"/>
                      <a:endParaRPr lang="en-US" dirty="0"/>
                    </a:p>
                  </a:txBody>
                  <a:tcPr>
                    <a:solidFill>
                      <a:schemeClr val="bg2"/>
                    </a:solidFill>
                  </a:tcPr>
                </a:tc>
                <a:extLst>
                  <a:ext uri="{0D108BD9-81ED-4DB2-BD59-A6C34878D82A}">
                    <a16:rowId xmlns:a16="http://schemas.microsoft.com/office/drawing/2014/main" val="259857007"/>
                  </a:ext>
                </a:extLst>
              </a:tr>
              <a:tr h="370840">
                <a:tc vMerge="1">
                  <a:txBody>
                    <a:bodyPr/>
                    <a:lstStyle/>
                    <a:p>
                      <a:endParaRPr lang="en-US" dirty="0"/>
                    </a:p>
                  </a:txBody>
                  <a:tcPr>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latin typeface="+mn-lt"/>
                          <a:ea typeface="+mn-ea"/>
                          <a:cs typeface="+mn-cs"/>
                        </a:rPr>
                        <a:t>Moderate-to-severe</a:t>
                      </a:r>
                    </a:p>
                  </a:txBody>
                  <a:tcPr>
                    <a:lnT w="12700" cap="flat" cmpd="sng" algn="ctr">
                      <a:solidFill>
                        <a:schemeClr val="bg1"/>
                      </a:solidFill>
                      <a:prstDash val="solid"/>
                      <a:round/>
                      <a:headEnd type="none" w="med" len="med"/>
                      <a:tailEnd type="none" w="med" len="med"/>
                    </a:lnT>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Adults</a:t>
                      </a:r>
                    </a:p>
                  </a:txBody>
                  <a:tcPr>
                    <a:solidFill>
                      <a:schemeClr val="bg2"/>
                    </a:solidFill>
                  </a:tcPr>
                </a:tc>
                <a:tc>
                  <a:txBody>
                    <a:bodyPr/>
                    <a:lstStyle/>
                    <a:p>
                      <a:pPr algn="l"/>
                      <a:r>
                        <a:rPr lang="en-US" sz="2200" dirty="0"/>
                        <a:t>32,189 patients</a:t>
                      </a:r>
                    </a:p>
                  </a:txBody>
                  <a:tcPr>
                    <a:solidFill>
                      <a:schemeClr val="bg2"/>
                    </a:solidFill>
                  </a:tcPr>
                </a:tc>
                <a:tc>
                  <a:txBody>
                    <a:bodyPr/>
                    <a:lstStyle/>
                    <a:p>
                      <a:pPr algn="l"/>
                      <a:r>
                        <a:rPr lang="en-US" sz="2200" dirty="0"/>
                        <a:t>-</a:t>
                      </a:r>
                    </a:p>
                  </a:txBody>
                  <a:tcPr>
                    <a:lnT w="127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654994785"/>
                  </a:ext>
                </a:extLst>
              </a:tr>
              <a:tr h="370840">
                <a:tc gridSpan="3">
                  <a:txBody>
                    <a:bodyPr/>
                    <a:lstStyle/>
                    <a:p>
                      <a:r>
                        <a:rPr lang="en-US" sz="2200" dirty="0"/>
                        <a:t>Market size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a:txBody>
                    <a:bodyPr/>
                    <a:lstStyle/>
                    <a:p>
                      <a:pPr algn="l"/>
                      <a:r>
                        <a:rPr lang="en-US" sz="2200" dirty="0"/>
                        <a:t>$1.4 B/year</a:t>
                      </a:r>
                    </a:p>
                  </a:txBody>
                  <a:tcPr>
                    <a:lnB w="12700" cap="flat" cmpd="sng" algn="ctr">
                      <a:solidFill>
                        <a:schemeClr val="bg1"/>
                      </a:solidFill>
                      <a:prstDash val="solid"/>
                      <a:round/>
                      <a:headEnd type="none" w="med" len="med"/>
                      <a:tailEnd type="none" w="med" len="med"/>
                    </a:lnB>
                    <a:solidFill>
                      <a:schemeClr val="bg2"/>
                    </a:solidFill>
                  </a:tcPr>
                </a:tc>
                <a:tc>
                  <a:txBody>
                    <a:bodyPr/>
                    <a:lstStyle/>
                    <a:p>
                      <a:pPr algn="l"/>
                      <a:r>
                        <a:rPr lang="en-US" sz="2200" dirty="0"/>
                        <a:t>$2.8 B/year</a:t>
                      </a:r>
                    </a:p>
                  </a:txBody>
                  <a:tcPr>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89100992"/>
                  </a:ext>
                </a:extLst>
              </a:tr>
              <a:tr h="370840">
                <a:tc gridSpan="3">
                  <a:txBody>
                    <a:bodyPr/>
                    <a:lstStyle/>
                    <a:p>
                      <a:r>
                        <a:rPr lang="en-US" sz="2200" dirty="0"/>
                        <a:t>Market share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a:txBody>
                    <a:bodyPr/>
                    <a:lstStyle/>
                    <a:p>
                      <a:pPr algn="l"/>
                      <a:r>
                        <a:rPr lang="en-US" sz="2200" dirty="0"/>
                        <a:t>7.2%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a:r>
                        <a:rPr lang="en-US" sz="2200" dirty="0"/>
                        <a:t>40.3%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73721275"/>
                  </a:ext>
                </a:extLst>
              </a:tr>
              <a:tr h="609447">
                <a:tc gridSpan="3">
                  <a:txBody>
                    <a:bodyPr/>
                    <a:lstStyle/>
                    <a:p>
                      <a:endParaRPr lang="en-US" sz="2200" dirty="0"/>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a:txBody>
                    <a:bodyPr/>
                    <a:lstStyle/>
                    <a:p>
                      <a:pPr algn="l"/>
                      <a:endParaRPr lang="en-US" sz="2200" dirty="0"/>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en-US" sz="2200" dirty="0"/>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4417760"/>
                  </a:ext>
                </a:extLst>
              </a:tr>
              <a:tr h="370840">
                <a:tc gridSpan="3">
                  <a:txBody>
                    <a:bodyPr/>
                    <a:lstStyle/>
                    <a:p>
                      <a:r>
                        <a:rPr lang="en-US" sz="2200" b="1" dirty="0">
                          <a:solidFill>
                            <a:schemeClr val="bg1"/>
                          </a:solidFill>
                        </a:rPr>
                        <a:t>Peak annual sales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US" dirty="0"/>
                    </a:p>
                  </a:txBody>
                  <a:tcPr/>
                </a:tc>
                <a:tc hMerge="1">
                  <a:txBody>
                    <a:bodyPr/>
                    <a:lstStyle/>
                    <a:p>
                      <a:endParaRPr lang="en-US" dirty="0"/>
                    </a:p>
                  </a:txBody>
                  <a:tcPr/>
                </a:tc>
                <a:tc>
                  <a:txBody>
                    <a:bodyPr/>
                    <a:lstStyle/>
                    <a:p>
                      <a:pPr algn="l"/>
                      <a:r>
                        <a:rPr lang="en-US" sz="2200" b="1" dirty="0">
                          <a:solidFill>
                            <a:srgbClr val="C00000"/>
                          </a:solidFill>
                        </a:rPr>
                        <a:t>$101 M/year</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C4C4"/>
                    </a:solidFill>
                  </a:tcPr>
                </a:tc>
                <a:tc>
                  <a:txBody>
                    <a:bodyPr/>
                    <a:lstStyle/>
                    <a:p>
                      <a:pPr algn="l"/>
                      <a:r>
                        <a:rPr lang="en-US" sz="2200" b="1" dirty="0">
                          <a:solidFill>
                            <a:srgbClr val="00529B"/>
                          </a:solidFill>
                        </a:rPr>
                        <a:t>$1.13 B/year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DEF0"/>
                    </a:solidFill>
                  </a:tcPr>
                </a:tc>
                <a:extLst>
                  <a:ext uri="{0D108BD9-81ED-4DB2-BD59-A6C34878D82A}">
                    <a16:rowId xmlns:a16="http://schemas.microsoft.com/office/drawing/2014/main" val="352139607"/>
                  </a:ext>
                </a:extLst>
              </a:tr>
            </a:tbl>
          </a:graphicData>
        </a:graphic>
      </p:graphicFrame>
      <p:pic>
        <p:nvPicPr>
          <p:cNvPr id="11" name="Picture 10" descr="Syringe.png">
            <a:extLst>
              <a:ext uri="{FF2B5EF4-FFF2-40B4-BE49-F238E27FC236}">
                <a16:creationId xmlns:a16="http://schemas.microsoft.com/office/drawing/2014/main" id="{F5A6A6EA-466F-4AB3-A38E-68ACF81162B7}"/>
              </a:ext>
            </a:extLst>
          </p:cNvPr>
          <p:cNvPicPr>
            <a:picLocks noChangeAspect="1"/>
          </p:cNvPicPr>
          <p:nvPr/>
        </p:nvPicPr>
        <p:blipFill>
          <a:blip r:embed="rId3">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15023292">
            <a:off x="8188403" y="1296438"/>
            <a:ext cx="280862" cy="629516"/>
          </a:xfrm>
          <a:prstGeom prst="rect">
            <a:avLst/>
          </a:prstGeom>
        </p:spPr>
      </p:pic>
      <p:pic>
        <p:nvPicPr>
          <p:cNvPr id="12" name="Graphic 11" descr="Toothpaste">
            <a:extLst>
              <a:ext uri="{FF2B5EF4-FFF2-40B4-BE49-F238E27FC236}">
                <a16:creationId xmlns:a16="http://schemas.microsoft.com/office/drawing/2014/main" id="{706874B2-8EBF-4ECC-BAD7-F993B1BFD2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6538">
            <a:off x="10230631" y="1298922"/>
            <a:ext cx="624548" cy="624548"/>
          </a:xfrm>
          <a:prstGeom prst="rect">
            <a:avLst/>
          </a:prstGeom>
        </p:spPr>
      </p:pic>
      <p:sp>
        <p:nvSpPr>
          <p:cNvPr id="13" name="Isosceles Triangle 12">
            <a:extLst>
              <a:ext uri="{FF2B5EF4-FFF2-40B4-BE49-F238E27FC236}">
                <a16:creationId xmlns:a16="http://schemas.microsoft.com/office/drawing/2014/main" id="{D4752759-04D6-484B-8382-AFA4246C7823}"/>
              </a:ext>
            </a:extLst>
          </p:cNvPr>
          <p:cNvSpPr/>
          <p:nvPr/>
        </p:nvSpPr>
        <p:spPr>
          <a:xfrm rot="10800000">
            <a:off x="7280285" y="4470153"/>
            <a:ext cx="3369785" cy="475862"/>
          </a:xfrm>
          <a:prstGeom prst="triangl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62DAA69-BFE2-46ED-B8CD-241FF9F20EAE}"/>
              </a:ext>
            </a:extLst>
          </p:cNvPr>
          <p:cNvCxnSpPr/>
          <p:nvPr/>
        </p:nvCxnSpPr>
        <p:spPr>
          <a:xfrm>
            <a:off x="457318" y="6218742"/>
            <a:ext cx="0" cy="393192"/>
          </a:xfrm>
          <a:prstGeom prst="line">
            <a:avLst/>
          </a:prstGeom>
          <a:solidFill>
            <a:schemeClr val="tx1"/>
          </a:solidFill>
          <a:ln w="28575">
            <a:solidFill>
              <a:srgbClr val="0052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379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3">
      <a:dk1>
        <a:srgbClr val="7D7D7D"/>
      </a:dk1>
      <a:lt1>
        <a:srgbClr val="00B0F0"/>
      </a:lt1>
      <a:dk2>
        <a:srgbClr val="0C0C0C"/>
      </a:dk2>
      <a:lt2>
        <a:srgbClr val="FF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7322</TotalTime>
  <Words>3534</Words>
  <Application>Microsoft Office PowerPoint</Application>
  <PresentationFormat>Widescreen</PresentationFormat>
  <Paragraphs>478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Tw Cen MT</vt:lpstr>
      <vt:lpstr>Circuit</vt:lpstr>
      <vt:lpstr>UNC/Duke Case Competition 2020</vt:lpstr>
      <vt:lpstr>Agenda</vt:lpstr>
      <vt:lpstr>Executive Summary</vt:lpstr>
      <vt:lpstr>Introductory Information</vt:lpstr>
      <vt:lpstr>Framework</vt:lpstr>
      <vt:lpstr>Current competitive dynamics heavily favor TNT-002</vt:lpstr>
      <vt:lpstr>TNT-002 can achieve &gt;5x the market share of TNT-013</vt:lpstr>
      <vt:lpstr>TNT-002 has the largest eligible patient population</vt:lpstr>
      <vt:lpstr>TNT-002 offers the largest commercial opportunity</vt:lpstr>
      <vt:lpstr>Across current AD therapies, topical corticosteroids provide greatest value</vt:lpstr>
      <vt:lpstr>TNT-002 may offer slightly more value to stakeholders</vt:lpstr>
      <vt:lpstr>Regulatory approval odds of co-developing indications</vt:lpstr>
      <vt:lpstr>Clinical Development Landscape</vt:lpstr>
      <vt:lpstr>Assumptions</vt:lpstr>
      <vt:lpstr>Conclusion</vt:lpstr>
      <vt:lpstr>UNC/Duke Case Competition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Jefferson Pike</dc:creator>
  <cp:lastModifiedBy>Jefferson Pike</cp:lastModifiedBy>
  <cp:revision>370</cp:revision>
  <dcterms:created xsi:type="dcterms:W3CDTF">2020-03-26T20:31:26Z</dcterms:created>
  <dcterms:modified xsi:type="dcterms:W3CDTF">2020-04-02T00:57:17Z</dcterms:modified>
</cp:coreProperties>
</file>